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1082" r:id="rId2"/>
    <p:sldId id="1146" r:id="rId3"/>
    <p:sldId id="1145" r:id="rId4"/>
    <p:sldId id="1090" r:id="rId5"/>
    <p:sldId id="1143" r:id="rId6"/>
    <p:sldId id="1144" r:id="rId7"/>
    <p:sldId id="1108" r:id="rId8"/>
    <p:sldId id="1116" r:id="rId9"/>
    <p:sldId id="1142" r:id="rId10"/>
    <p:sldId id="1086" r:id="rId11"/>
    <p:sldId id="1087" r:id="rId12"/>
    <p:sldId id="1117" r:id="rId13"/>
    <p:sldId id="1147" r:id="rId14"/>
    <p:sldId id="1095" r:id="rId15"/>
    <p:sldId id="1148" r:id="rId16"/>
    <p:sldId id="1149" r:id="rId17"/>
    <p:sldId id="1083" r:id="rId18"/>
    <p:sldId id="1107" r:id="rId19"/>
    <p:sldId id="1099" r:id="rId20"/>
    <p:sldId id="1098" r:id="rId21"/>
    <p:sldId id="1097" r:id="rId22"/>
    <p:sldId id="1100" r:id="rId23"/>
    <p:sldId id="1101" r:id="rId24"/>
    <p:sldId id="1102" r:id="rId25"/>
    <p:sldId id="1150" r:id="rId26"/>
    <p:sldId id="1109" r:id="rId27"/>
    <p:sldId id="1110" r:id="rId28"/>
    <p:sldId id="1103" r:id="rId29"/>
    <p:sldId id="1178" r:id="rId30"/>
    <p:sldId id="1179" r:id="rId31"/>
    <p:sldId id="1180" r:id="rId32"/>
    <p:sldId id="1181" r:id="rId33"/>
    <p:sldId id="1151" r:id="rId34"/>
    <p:sldId id="1104" r:id="rId35"/>
    <p:sldId id="1105" r:id="rId36"/>
    <p:sldId id="1106" r:id="rId37"/>
    <p:sldId id="1152" r:id="rId38"/>
    <p:sldId id="1153" r:id="rId39"/>
    <p:sldId id="950" r:id="rId40"/>
    <p:sldId id="1156" r:id="rId41"/>
    <p:sldId id="1111" r:id="rId42"/>
    <p:sldId id="1154" r:id="rId43"/>
    <p:sldId id="1155" r:id="rId44"/>
    <p:sldId id="1157" r:id="rId45"/>
    <p:sldId id="1091" r:id="rId46"/>
    <p:sldId id="1158" r:id="rId47"/>
    <p:sldId id="1118" r:id="rId48"/>
    <p:sldId id="1127" r:id="rId49"/>
    <p:sldId id="1128" r:id="rId50"/>
    <p:sldId id="1129" r:id="rId51"/>
    <p:sldId id="1137" r:id="rId52"/>
    <p:sldId id="1138" r:id="rId53"/>
    <p:sldId id="1139" r:id="rId54"/>
    <p:sldId id="1141" r:id="rId55"/>
    <p:sldId id="1159" r:id="rId56"/>
    <p:sldId id="1112" r:id="rId57"/>
    <p:sldId id="1092" r:id="rId58"/>
    <p:sldId id="1161" r:id="rId59"/>
    <p:sldId id="1160" r:id="rId60"/>
    <p:sldId id="1113" r:id="rId61"/>
    <p:sldId id="1093" r:id="rId62"/>
    <p:sldId id="1088" r:id="rId63"/>
    <p:sldId id="1162" r:id="rId64"/>
    <p:sldId id="1163" r:id="rId65"/>
    <p:sldId id="1164" r:id="rId66"/>
    <p:sldId id="1165" r:id="rId67"/>
    <p:sldId id="1114" r:id="rId68"/>
    <p:sldId id="1171" r:id="rId69"/>
    <p:sldId id="1167" r:id="rId70"/>
    <p:sldId id="1166" r:id="rId71"/>
    <p:sldId id="1169" r:id="rId72"/>
    <p:sldId id="1168" r:id="rId73"/>
    <p:sldId id="1094" r:id="rId74"/>
    <p:sldId id="1170" r:id="rId75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78"/>
    <a:srgbClr val="984807"/>
    <a:srgbClr val="9E78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071"/>
    <p:restoredTop sz="94583"/>
  </p:normalViewPr>
  <p:slideViewPr>
    <p:cSldViewPr showGuides="1">
      <p:cViewPr>
        <p:scale>
          <a:sx n="112" d="100"/>
          <a:sy n="112" d="100"/>
        </p:scale>
        <p:origin x="472" y="7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notesMaster" Target="notesMasters/notesMaster1.xml"/><Relationship Id="rId77" Type="http://schemas.openxmlformats.org/officeDocument/2006/relationships/presProps" Target="presProps.xml"/><Relationship Id="rId78" Type="http://schemas.openxmlformats.org/officeDocument/2006/relationships/viewProps" Target="viewProps.xml"/><Relationship Id="rId79" Type="http://schemas.openxmlformats.org/officeDocument/2006/relationships/theme" Target="theme/theme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7FC94FC-936C-864E-A2A2-34C51ADD8FD0}" type="datetimeFigureOut">
              <a:rPr lang="en-US" altLang="en-US"/>
              <a:pPr/>
              <a:t>3/27/16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5782DCD-BF75-3E43-ABAF-DAD84EBA56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42045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E93CFD-7544-A348-A75E-2E31D5C4C51F}" type="datetimeFigureOut">
              <a:rPr lang="en-US" altLang="en-US"/>
              <a:pPr/>
              <a:t>3/27/16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22C25-D606-6D4A-91E4-8171263553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727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C1F4AC-0351-F741-8B3B-90F8658C61D9}" type="datetimeFigureOut">
              <a:rPr lang="en-US" altLang="en-US"/>
              <a:pPr/>
              <a:t>3/27/16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54209-136A-4346-888B-9791418E04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25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D83CBA-2ECF-114C-8E8C-8EB2CDA1ED55}" type="datetimeFigureOut">
              <a:rPr lang="en-US" altLang="en-US"/>
              <a:pPr/>
              <a:t>3/27/16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AEC4A-6064-E344-A4CA-0224294F21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03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DBDF08-9BC3-E147-B9FA-377D631BB4F4}" type="datetimeFigureOut">
              <a:rPr lang="en-US" altLang="en-US"/>
              <a:pPr/>
              <a:t>3/27/16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1E8B3-FB4F-AA4C-8DC2-FDA75276EC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1821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1EEAE3-F0FF-1F42-840A-5F09BFF7F7B2}" type="datetimeFigureOut">
              <a:rPr lang="en-US" altLang="en-US"/>
              <a:pPr/>
              <a:t>3/27/16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4C8B1-B92A-5E42-9B77-63CAF6C1DB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282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D8D61E-FC89-1542-8E60-4733B2FE351C}" type="datetimeFigureOut">
              <a:rPr lang="en-US" altLang="en-US"/>
              <a:pPr/>
              <a:t>3/27/16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F128C-D36E-9842-8721-D32E68EF33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832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AA2865-B03D-B845-9BA8-934B1A94695A}" type="datetimeFigureOut">
              <a:rPr lang="en-US" altLang="en-US"/>
              <a:pPr/>
              <a:t>3/27/16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9C10B-C12D-D34C-A63E-C58644CDA3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777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78AC13-D508-8F4E-BB1B-FE6BA7551CEC}" type="datetimeFigureOut">
              <a:rPr lang="en-US" altLang="en-US"/>
              <a:pPr/>
              <a:t>3/27/16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C9645-66FC-CC46-9A2D-7E90750872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02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FFB3FE-2A35-DE49-B87D-8FBF5768365F}" type="datetimeFigureOut">
              <a:rPr lang="en-US" altLang="en-US"/>
              <a:pPr/>
              <a:t>3/27/16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DA558-B104-5E40-BC34-55BA5A8B41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759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CB5515-BAC0-7146-9375-AEB433A3011C}" type="datetimeFigureOut">
              <a:rPr lang="en-US" altLang="en-US"/>
              <a:pPr/>
              <a:t>3/27/16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0F433-12FE-1D48-BD4E-A5616D4BD5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15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4936EE-5B22-6A4C-969B-1B05148FAC8D}" type="datetimeFigureOut">
              <a:rPr lang="en-US" altLang="en-US"/>
              <a:pPr/>
              <a:t>3/27/16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F18C8-F9D2-7B4E-82F9-375A3D0ACB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93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FD740F18-69CA-104B-B7B8-5D85AF3F4930}" type="datetimeFigureOut">
              <a:rPr lang="en-US" altLang="en-US"/>
              <a:pPr/>
              <a:t>3/27/16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3A7CAC32-9B69-D24F-92C5-EA38FBC0D14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7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6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7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6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6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6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7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7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7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7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7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7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7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6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6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6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6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7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6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6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6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6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6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6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6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6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6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6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6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7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6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6.jp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7.jp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7.jp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6.jp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6.jp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6.jp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6.jp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6.jp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6.jp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7.jp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6.jp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6.jp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7.jp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7.jp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6400800" cy="378565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2">
                    <a:lumMod val="90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19 </a:t>
            </a:r>
            <a:r>
              <a:rPr lang="en-US" sz="4800" i="1" dirty="0">
                <a:solidFill>
                  <a:schemeClr val="bg2">
                    <a:lumMod val="90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Therefore, brothers, since we have confidence to enter the Most Holy Place by the blood of Jesus, </a:t>
            </a:r>
            <a:endParaRPr lang="en-US" sz="4800" i="1" dirty="0" smtClean="0">
              <a:solidFill>
                <a:schemeClr val="bg2">
                  <a:lumMod val="90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4146887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Hebrews </a:t>
            </a:r>
            <a:r>
              <a:rPr lang="fi-FI" sz="6000" dirty="0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10</a:t>
            </a:r>
            <a:endParaRPr lang="en-US" sz="6000" dirty="0">
              <a:solidFill>
                <a:schemeClr val="bg2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1334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6400800" cy="230832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chemeClr val="bg2">
                    <a:lumMod val="90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20 </a:t>
            </a:r>
            <a:r>
              <a:rPr lang="en-US" sz="4800" i="1" dirty="0">
                <a:solidFill>
                  <a:schemeClr val="bg2">
                    <a:lumMod val="90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by a new and living way opened for us through the curtain</a:t>
            </a:r>
            <a:r>
              <a:rPr lang="en-US" sz="4800" i="1" dirty="0" smtClean="0">
                <a:solidFill>
                  <a:schemeClr val="bg2">
                    <a:lumMod val="90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,</a:t>
            </a:r>
            <a:endParaRPr lang="en-US" sz="4800" i="1" dirty="0" smtClean="0">
              <a:solidFill>
                <a:schemeClr val="bg2">
                  <a:lumMod val="90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4146887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Hebrews </a:t>
            </a:r>
            <a:r>
              <a:rPr lang="fi-FI" sz="6000" dirty="0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10</a:t>
            </a:r>
            <a:endParaRPr lang="en-US" sz="6000" dirty="0">
              <a:solidFill>
                <a:schemeClr val="bg2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2202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0" y="0"/>
            <a:ext cx="9144000" cy="38862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With </a:t>
            </a:r>
            <a:r>
              <a:rPr lang="en-US" sz="4800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a loud cry, Jesus breathed his last</a:t>
            </a:r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.  The </a:t>
            </a:r>
            <a:r>
              <a:rPr lang="en-US" sz="4800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curtain of the temple was torn in two from top to </a:t>
            </a:r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bottom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 </a:t>
            </a:r>
          </a:p>
          <a:p>
            <a:r>
              <a:rPr lang="en-US" sz="4800" dirty="0" smtClean="0">
                <a:solidFill>
                  <a:schemeClr val="bg2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Mark 15:37-38</a:t>
            </a:r>
            <a:endParaRPr lang="en-US" sz="4800" dirty="0">
              <a:solidFill>
                <a:schemeClr val="bg2"/>
              </a:solidFill>
              <a:effectLst>
                <a:outerShdw blurRad="50800" dist="50800" dir="5400000" algn="ctr" rotWithShape="0">
                  <a:schemeClr val="bg2">
                    <a:lumMod val="25000"/>
                  </a:schemeClr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8850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6400800" cy="304698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chemeClr val="bg2">
                    <a:lumMod val="90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20 </a:t>
            </a:r>
            <a:r>
              <a:rPr lang="en-US" sz="4800" i="1" dirty="0">
                <a:solidFill>
                  <a:schemeClr val="bg2">
                    <a:lumMod val="90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by a new and living way opened for us through the curtain, that is, his body, </a:t>
            </a:r>
            <a:endParaRPr lang="en-US" sz="4800" i="1" dirty="0" smtClean="0">
              <a:solidFill>
                <a:schemeClr val="bg2">
                  <a:lumMod val="90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4146887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Hebrews </a:t>
            </a:r>
            <a:r>
              <a:rPr lang="fi-FI" sz="6000" dirty="0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10</a:t>
            </a:r>
            <a:endParaRPr lang="en-US" sz="6000" dirty="0">
              <a:solidFill>
                <a:schemeClr val="bg2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1299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6400800" cy="230832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chemeClr val="bg2">
                    <a:lumMod val="90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21 </a:t>
            </a:r>
            <a:r>
              <a:rPr lang="en-US" sz="4800" i="1" dirty="0">
                <a:solidFill>
                  <a:schemeClr val="bg2">
                    <a:lumMod val="90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and since we have a great priest over the house of God, </a:t>
            </a:r>
            <a:endParaRPr lang="en-US" sz="4800" i="1" dirty="0" smtClean="0">
              <a:solidFill>
                <a:schemeClr val="bg2">
                  <a:lumMod val="90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4146887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Hebrews </a:t>
            </a:r>
            <a:r>
              <a:rPr lang="fi-FI" sz="6000" dirty="0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10</a:t>
            </a:r>
            <a:endParaRPr lang="en-US" sz="6000" dirty="0">
              <a:solidFill>
                <a:schemeClr val="bg2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7930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0" y="0"/>
            <a:ext cx="9144000" cy="38862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Jesus </a:t>
            </a:r>
            <a:r>
              <a:rPr lang="en-US" sz="4800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answered, "I am the way and the truth and the life. No one comes to the Father except through </a:t>
            </a:r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me.”</a:t>
            </a:r>
            <a:endParaRPr lang="en-US" sz="4800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bg2">
                    <a:lumMod val="25000"/>
                  </a:schemeClr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  <a:p>
            <a:r>
              <a:rPr lang="en-US" sz="4800" dirty="0" smtClean="0">
                <a:solidFill>
                  <a:schemeClr val="bg2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John 14:6</a:t>
            </a:r>
            <a:endParaRPr lang="en-US" sz="4800" dirty="0">
              <a:solidFill>
                <a:schemeClr val="bg2"/>
              </a:solidFill>
              <a:effectLst>
                <a:outerShdw blurRad="50800" dist="50800" dir="5400000" algn="ctr" rotWithShape="0">
                  <a:schemeClr val="bg2">
                    <a:lumMod val="25000"/>
                  </a:schemeClr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7029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0" y="0"/>
            <a:ext cx="9144000" cy="38862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sz="4800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 </a:t>
            </a:r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“But </a:t>
            </a:r>
            <a:r>
              <a:rPr lang="en-US" sz="4800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God raised him from the dead, freeing him from the agony of death, because it was impossible for death to keep its hold on him</a:t>
            </a:r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.” </a:t>
            </a:r>
            <a:r>
              <a:rPr lang="en-US" sz="4800" dirty="0" smtClean="0">
                <a:solidFill>
                  <a:schemeClr val="bg2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Acts 2:24</a:t>
            </a:r>
            <a:endParaRPr lang="en-US" sz="4800" dirty="0">
              <a:solidFill>
                <a:schemeClr val="bg2"/>
              </a:solidFill>
              <a:effectLst>
                <a:outerShdw blurRad="50800" dist="50800" dir="5400000" algn="ctr" rotWithShape="0">
                  <a:schemeClr val="bg2">
                    <a:lumMod val="25000"/>
                  </a:schemeClr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8446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19049"/>
            <a:ext cx="9144000" cy="83820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5400" dirty="0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Five Proofs</a:t>
            </a:r>
            <a:endParaRPr lang="en-US" sz="5400" dirty="0">
              <a:solidFill>
                <a:schemeClr val="bg2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3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19049"/>
            <a:ext cx="9144000" cy="83820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5400" dirty="0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Five Proofs</a:t>
            </a:r>
            <a:endParaRPr lang="en-US" sz="5400" dirty="0">
              <a:solidFill>
                <a:schemeClr val="bg2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895350"/>
            <a:ext cx="9144000" cy="417195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4800" i="1" dirty="0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Change In Disciples</a:t>
            </a:r>
          </a:p>
        </p:txBody>
      </p:sp>
    </p:spTree>
    <p:extLst>
      <p:ext uri="{BB962C8B-B14F-4D97-AF65-F5344CB8AC3E}">
        <p14:creationId xmlns:p14="http://schemas.microsoft.com/office/powerpoint/2010/main" val="189460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0" y="0"/>
            <a:ext cx="9144000" cy="25908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2">
                <a:lumMod val="1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sz="4800" i="1" dirty="0">
                <a:solidFill>
                  <a:schemeClr val="bg2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“Perhaps the transformation of the disciples is the greatest evidence of all for the resurrection</a:t>
            </a:r>
            <a:r>
              <a:rPr lang="en-US" sz="4800" i="1" dirty="0" smtClean="0">
                <a:solidFill>
                  <a:schemeClr val="bg2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…</a:t>
            </a:r>
            <a:endParaRPr lang="en-US" sz="4800" dirty="0">
              <a:solidFill>
                <a:schemeClr val="bg2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742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5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-7620" y="0"/>
            <a:ext cx="9067800" cy="24193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sz="4800" i="1" dirty="0" smtClean="0">
                <a:solidFill>
                  <a:schemeClr val="bg2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</a:rPr>
              <a:t>When </a:t>
            </a:r>
            <a:r>
              <a:rPr lang="en-US" sz="4800" i="1" dirty="0">
                <a:solidFill>
                  <a:schemeClr val="bg2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</a:rPr>
              <a:t>Jesus died, they were heartbroken, confused and frightened. </a:t>
            </a:r>
            <a:endParaRPr lang="en-US" sz="4800" dirty="0">
              <a:solidFill>
                <a:schemeClr val="bg2"/>
              </a:solidFill>
              <a:effectLst>
                <a:outerShdw blurRad="50800" dist="50800" dir="5400000" algn="ctr" rotWithShape="0">
                  <a:schemeClr val="bg2">
                    <a:lumMod val="2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172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60960" y="7620"/>
            <a:ext cx="9067800" cy="24193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sz="4800" i="1" dirty="0" smtClean="0">
                <a:solidFill>
                  <a:schemeClr val="bg2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</a:rPr>
              <a:t>But </a:t>
            </a:r>
            <a:r>
              <a:rPr lang="en-US" sz="4800" i="1" dirty="0">
                <a:solidFill>
                  <a:schemeClr val="bg2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</a:rPr>
              <a:t>within less than two months they came out of hiding, full of joy, confidence and courage. </a:t>
            </a:r>
            <a:endParaRPr lang="en-US" sz="4800" dirty="0">
              <a:solidFill>
                <a:schemeClr val="bg2"/>
              </a:solidFill>
              <a:effectLst>
                <a:outerShdw blurRad="50800" dist="50800" dir="5400000" algn="ctr" rotWithShape="0">
                  <a:schemeClr val="bg2">
                    <a:lumMod val="2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045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-7620" y="0"/>
            <a:ext cx="9067800" cy="18097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sz="4800" i="1" dirty="0" smtClean="0">
                <a:solidFill>
                  <a:schemeClr val="bg2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</a:rPr>
              <a:t>What </a:t>
            </a:r>
            <a:r>
              <a:rPr lang="en-US" sz="4800" i="1" dirty="0">
                <a:solidFill>
                  <a:schemeClr val="bg2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</a:rPr>
              <a:t>can account for this dramatic transformation? </a:t>
            </a:r>
            <a:endParaRPr lang="en-US" sz="4800" dirty="0">
              <a:solidFill>
                <a:schemeClr val="bg2"/>
              </a:solidFill>
              <a:effectLst>
                <a:outerShdw blurRad="50800" dist="50800" dir="5400000" algn="ctr" rotWithShape="0">
                  <a:schemeClr val="bg2">
                    <a:lumMod val="2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18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-7620" y="133350"/>
            <a:ext cx="9151620" cy="28003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sz="4800" i="1" dirty="0" smtClean="0">
                <a:solidFill>
                  <a:schemeClr val="bg2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</a:rPr>
              <a:t>Only </a:t>
            </a:r>
            <a:r>
              <a:rPr lang="en-US" sz="4800" i="1" dirty="0">
                <a:solidFill>
                  <a:schemeClr val="bg2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</a:rPr>
              <a:t>the resurrection, together with Pentecost which followed soon afterwards.”</a:t>
            </a:r>
          </a:p>
          <a:p>
            <a:pPr algn="l"/>
            <a:r>
              <a:rPr lang="en-US" sz="4800" dirty="0">
                <a:solidFill>
                  <a:schemeClr val="bg2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</a:rPr>
              <a:t>~ John Stott</a:t>
            </a:r>
          </a:p>
        </p:txBody>
      </p:sp>
    </p:spTree>
    <p:extLst>
      <p:ext uri="{BB962C8B-B14F-4D97-AF65-F5344CB8AC3E}">
        <p14:creationId xmlns:p14="http://schemas.microsoft.com/office/powerpoint/2010/main" val="49833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19049"/>
            <a:ext cx="9144000" cy="83820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5400" dirty="0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Five Proofs</a:t>
            </a:r>
            <a:endParaRPr lang="en-US" sz="5400" dirty="0">
              <a:solidFill>
                <a:schemeClr val="bg2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895350"/>
            <a:ext cx="9144000" cy="417195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4800" dirty="0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Change In Disciples</a:t>
            </a:r>
          </a:p>
          <a:p>
            <a:r>
              <a:rPr lang="en-US" sz="4800" i="1" dirty="0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Eyewitness Accounts</a:t>
            </a:r>
          </a:p>
        </p:txBody>
      </p:sp>
    </p:spTree>
    <p:extLst>
      <p:ext uri="{BB962C8B-B14F-4D97-AF65-F5344CB8AC3E}">
        <p14:creationId xmlns:p14="http://schemas.microsoft.com/office/powerpoint/2010/main" val="124131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0" y="0"/>
            <a:ext cx="9144000" cy="31051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sz="4800" i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 “God has raised this Jesus to life, and we are all witnesses of the </a:t>
            </a:r>
            <a:r>
              <a:rPr lang="en-US" sz="4800" i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fact. </a:t>
            </a:r>
          </a:p>
          <a:p>
            <a:r>
              <a:rPr lang="en-US" sz="4800" dirty="0" smtClean="0">
                <a:solidFill>
                  <a:schemeClr val="bg2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Acts 2:32</a:t>
            </a:r>
            <a:endParaRPr lang="en-US" sz="4800" dirty="0">
              <a:solidFill>
                <a:schemeClr val="bg2"/>
              </a:solidFill>
              <a:effectLst>
                <a:outerShdw blurRad="50800" dist="50800" dir="5400000" algn="ctr" rotWithShape="0">
                  <a:schemeClr val="bg2">
                    <a:lumMod val="25000"/>
                  </a:schemeClr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821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19049"/>
            <a:ext cx="9144000" cy="83820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5400" dirty="0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Five Proofs</a:t>
            </a:r>
            <a:endParaRPr lang="en-US" sz="5400" dirty="0">
              <a:solidFill>
                <a:schemeClr val="bg2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895350"/>
            <a:ext cx="9144000" cy="417195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4800" dirty="0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Change In Disciples</a:t>
            </a:r>
          </a:p>
          <a:p>
            <a:r>
              <a:rPr lang="en-US" sz="4800" i="1" dirty="0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Eyewitness Accounts</a:t>
            </a:r>
          </a:p>
          <a:p>
            <a:pPr lvl="1"/>
            <a:r>
              <a:rPr lang="en-US" sz="4800" i="1" dirty="0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Over 500 witnesses</a:t>
            </a:r>
          </a:p>
        </p:txBody>
      </p:sp>
    </p:spTree>
    <p:extLst>
      <p:ext uri="{BB962C8B-B14F-4D97-AF65-F5344CB8AC3E}">
        <p14:creationId xmlns:p14="http://schemas.microsoft.com/office/powerpoint/2010/main" val="199880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19049"/>
            <a:ext cx="9144000" cy="83820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5400" dirty="0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Five Proofs</a:t>
            </a:r>
            <a:endParaRPr lang="en-US" sz="5400" dirty="0">
              <a:solidFill>
                <a:schemeClr val="bg2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895350"/>
            <a:ext cx="9144000" cy="417195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4800" dirty="0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Change In Disciples</a:t>
            </a:r>
          </a:p>
          <a:p>
            <a:r>
              <a:rPr lang="en-US" sz="4800" i="1" dirty="0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Eyewitness Accounts</a:t>
            </a:r>
          </a:p>
          <a:p>
            <a:pPr lvl="1"/>
            <a:r>
              <a:rPr lang="en-US" sz="4800" i="1" dirty="0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Over 500 witnesses</a:t>
            </a:r>
          </a:p>
          <a:p>
            <a:pPr lvl="2"/>
            <a:r>
              <a:rPr lang="en-US" sz="4400" i="1" dirty="0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Groups &amp; Individuals</a:t>
            </a:r>
          </a:p>
        </p:txBody>
      </p:sp>
    </p:spTree>
    <p:extLst>
      <p:ext uri="{BB962C8B-B14F-4D97-AF65-F5344CB8AC3E}">
        <p14:creationId xmlns:p14="http://schemas.microsoft.com/office/powerpoint/2010/main" val="3916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19049"/>
            <a:ext cx="9144000" cy="83820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5400" dirty="0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Five Proofs</a:t>
            </a:r>
            <a:endParaRPr lang="en-US" sz="5400" dirty="0">
              <a:solidFill>
                <a:schemeClr val="bg2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895350"/>
            <a:ext cx="9144000" cy="417195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4800" dirty="0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Change In Disciples</a:t>
            </a:r>
          </a:p>
          <a:p>
            <a:r>
              <a:rPr lang="en-US" sz="4800" dirty="0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Eyewitness Accounts</a:t>
            </a:r>
          </a:p>
          <a:p>
            <a:r>
              <a:rPr lang="en-US" sz="4800" i="1" dirty="0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Modern Day Accounts</a:t>
            </a:r>
          </a:p>
        </p:txBody>
      </p:sp>
    </p:spTree>
    <p:extLst>
      <p:ext uri="{BB962C8B-B14F-4D97-AF65-F5344CB8AC3E}">
        <p14:creationId xmlns:p14="http://schemas.microsoft.com/office/powerpoint/2010/main" val="1822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0"/>
            <a:ext cx="8839200" cy="230832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“I had read just enough philosophy and history to find support for my skepticism</a:t>
            </a:r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— </a:t>
            </a:r>
            <a:endParaRPr lang="en-US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90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0" y="2495550"/>
            <a:ext cx="9144000" cy="235458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sz="72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pple Chancery" charset="0"/>
                <a:ea typeface="Apple Chancery" charset="0"/>
                <a:cs typeface="Apple Chancery" charset="0"/>
              </a:rPr>
              <a:t>Resurrection Sunday</a:t>
            </a:r>
            <a:endParaRPr lang="en-US" altLang="en-US" sz="7200" b="1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2526030"/>
            <a:ext cx="9144000" cy="235458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sz="72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pple Chancery" charset="0"/>
                <a:ea typeface="Apple Chancery" charset="0"/>
                <a:cs typeface="Apple Chancery" charset="0"/>
              </a:rPr>
              <a:t>Resurrection Sunday</a:t>
            </a:r>
            <a:endParaRPr lang="en-US" altLang="en-US" sz="7200" b="1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pple Chancery" charset="0"/>
              <a:ea typeface="Apple Chancery" charset="0"/>
              <a:cs typeface="Apple Chance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24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0"/>
            <a:ext cx="8839200" cy="2308324"/>
          </a:xfrm>
          <a:prstGeom prst="rect">
            <a:avLst/>
          </a:prstGeom>
          <a:noFill/>
          <a:effectLst>
            <a:outerShdw blurRad="50800" dist="50800" dir="54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solidFill>
                  <a:schemeClr val="bg2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- a fact </a:t>
            </a:r>
            <a:r>
              <a:rPr lang="en-US" sz="4800" i="1" dirty="0">
                <a:solidFill>
                  <a:schemeClr val="bg2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here, a scientific theory there, a pithy quote, a clever argument. </a:t>
            </a:r>
            <a:endParaRPr lang="en-US" dirty="0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031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0"/>
            <a:ext cx="8839200" cy="2585323"/>
          </a:xfrm>
          <a:prstGeom prst="rect">
            <a:avLst/>
          </a:prstGeom>
          <a:noFill/>
          <a:effectLst>
            <a:outerShdw blurRad="50800" dist="50800" dir="54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solidFill>
                  <a:schemeClr val="bg2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Sure</a:t>
            </a:r>
            <a:r>
              <a:rPr lang="en-US" sz="4800" i="1" dirty="0">
                <a:solidFill>
                  <a:schemeClr val="bg2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, I could see some gaps and inconsistencies, but I had a strong motivation to ignore them</a:t>
            </a:r>
            <a:r>
              <a:rPr lang="en-US" sz="4800" i="1" dirty="0" smtClean="0">
                <a:solidFill>
                  <a:schemeClr val="bg2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:</a:t>
            </a:r>
            <a:endParaRPr lang="en-US" sz="4800" i="1" dirty="0">
              <a:solidFill>
                <a:schemeClr val="bg2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87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0"/>
            <a:ext cx="8839200" cy="5262979"/>
          </a:xfrm>
          <a:prstGeom prst="rect">
            <a:avLst/>
          </a:prstGeom>
          <a:noFill/>
          <a:effectLst>
            <a:outerShdw blurRad="50800" dist="50800" dir="54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solidFill>
                  <a:schemeClr val="bg2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a </a:t>
            </a:r>
            <a:r>
              <a:rPr lang="en-US" sz="4800" i="1" dirty="0">
                <a:solidFill>
                  <a:schemeClr val="bg2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self-serving and immoral lifestyle that I would be compelled to abandon if I were ever to change my views and become a follower of Jesus</a:t>
            </a:r>
            <a:r>
              <a:rPr lang="en-US" sz="4800" i="1" dirty="0" smtClean="0">
                <a:solidFill>
                  <a:schemeClr val="bg2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.”</a:t>
            </a:r>
          </a:p>
          <a:p>
            <a:pPr algn="ctr"/>
            <a:endParaRPr lang="en-US" sz="4800" i="1" dirty="0" smtClean="0">
              <a:solidFill>
                <a:schemeClr val="bg2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  <a:p>
            <a:r>
              <a:rPr lang="en-US" sz="4800" dirty="0">
                <a:solidFill>
                  <a:schemeClr val="bg2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</a:rPr>
              <a:t>~ </a:t>
            </a:r>
            <a:r>
              <a:rPr lang="en-US" sz="4800" dirty="0">
                <a:solidFill>
                  <a:schemeClr val="bg2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Lee </a:t>
            </a:r>
            <a:r>
              <a:rPr lang="en-US" sz="4800" dirty="0" err="1" smtClean="0">
                <a:solidFill>
                  <a:schemeClr val="bg2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Strobel</a:t>
            </a:r>
            <a:endParaRPr lang="en-US" sz="4800" dirty="0">
              <a:solidFill>
                <a:schemeClr val="bg2"/>
              </a:solidFill>
              <a:effectLst>
                <a:outerShdw blurRad="50800" dist="50800" dir="5400000" algn="ctr" rotWithShape="0">
                  <a:schemeClr val="bg2">
                    <a:lumMod val="25000"/>
                  </a:schemeClr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8319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19049"/>
            <a:ext cx="9144000" cy="83820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5400" dirty="0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Five Proofs</a:t>
            </a:r>
            <a:endParaRPr lang="en-US" sz="5400" dirty="0">
              <a:solidFill>
                <a:schemeClr val="bg2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895350"/>
            <a:ext cx="9144000" cy="417195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4800" dirty="0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Change In Disciples</a:t>
            </a:r>
          </a:p>
          <a:p>
            <a:r>
              <a:rPr lang="en-US" sz="4800" dirty="0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Eyewitness Accounts</a:t>
            </a:r>
          </a:p>
          <a:p>
            <a:r>
              <a:rPr lang="en-US" sz="4800" i="1" dirty="0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Modern Day Accounts</a:t>
            </a:r>
          </a:p>
          <a:p>
            <a:pPr lvl="1"/>
            <a:r>
              <a:rPr lang="en-US" sz="4400" i="1" dirty="0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Lee </a:t>
            </a:r>
            <a:r>
              <a:rPr lang="en-US" sz="4400" i="1" dirty="0" err="1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Strobel</a:t>
            </a:r>
            <a:r>
              <a:rPr lang="en-US" sz="4400" i="1" dirty="0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: “The Case For Christ”</a:t>
            </a:r>
          </a:p>
        </p:txBody>
      </p:sp>
    </p:spTree>
    <p:extLst>
      <p:ext uri="{BB962C8B-B14F-4D97-AF65-F5344CB8AC3E}">
        <p14:creationId xmlns:p14="http://schemas.microsoft.com/office/powerpoint/2010/main" val="106843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19049"/>
            <a:ext cx="9144000" cy="83820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5400" dirty="0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Five Proofs</a:t>
            </a:r>
            <a:endParaRPr lang="en-US" sz="5400" dirty="0">
              <a:solidFill>
                <a:schemeClr val="bg2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895350"/>
            <a:ext cx="9144000" cy="417195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4800" dirty="0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Change In Disciples</a:t>
            </a:r>
          </a:p>
          <a:p>
            <a:r>
              <a:rPr lang="en-US" sz="4800" dirty="0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Eyewitness Accounts</a:t>
            </a:r>
          </a:p>
          <a:p>
            <a:r>
              <a:rPr lang="en-US" sz="4800" dirty="0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Modern Day Accounts</a:t>
            </a:r>
          </a:p>
          <a:p>
            <a:r>
              <a:rPr lang="en-US" sz="4800" i="1" dirty="0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Leaders Couldn’t Disprove</a:t>
            </a:r>
          </a:p>
        </p:txBody>
      </p:sp>
    </p:spTree>
    <p:extLst>
      <p:ext uri="{BB962C8B-B14F-4D97-AF65-F5344CB8AC3E}">
        <p14:creationId xmlns:p14="http://schemas.microsoft.com/office/powerpoint/2010/main" val="139531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19049"/>
            <a:ext cx="9144000" cy="83820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5400" dirty="0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Five Proofs</a:t>
            </a:r>
            <a:endParaRPr lang="en-US" sz="5400" dirty="0">
              <a:solidFill>
                <a:schemeClr val="bg2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895350"/>
            <a:ext cx="9144000" cy="417195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4800" dirty="0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Change In Disciples</a:t>
            </a:r>
          </a:p>
          <a:p>
            <a:r>
              <a:rPr lang="en-US" sz="4800" dirty="0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Eyewitness Accounts</a:t>
            </a:r>
          </a:p>
          <a:p>
            <a:r>
              <a:rPr lang="en-US" sz="4800" dirty="0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Modern Day Accounts</a:t>
            </a:r>
          </a:p>
          <a:p>
            <a:r>
              <a:rPr lang="en-US" sz="4800" dirty="0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Leaders Couldn’t Disprove</a:t>
            </a:r>
          </a:p>
          <a:p>
            <a:r>
              <a:rPr lang="en-US" sz="4800" i="1" dirty="0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Disciples Willing To Die</a:t>
            </a:r>
          </a:p>
        </p:txBody>
      </p:sp>
    </p:spTree>
    <p:extLst>
      <p:ext uri="{BB962C8B-B14F-4D97-AF65-F5344CB8AC3E}">
        <p14:creationId xmlns:p14="http://schemas.microsoft.com/office/powerpoint/2010/main" val="79723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19049"/>
            <a:ext cx="9144000" cy="83820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5400" dirty="0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Five Proofs</a:t>
            </a:r>
            <a:endParaRPr lang="en-US" sz="5400" dirty="0">
              <a:solidFill>
                <a:schemeClr val="bg2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895350"/>
            <a:ext cx="9144000" cy="417195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4800" dirty="0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Change In Disciples</a:t>
            </a:r>
          </a:p>
          <a:p>
            <a:r>
              <a:rPr lang="en-US" sz="4800" dirty="0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Eyewitness Accounts</a:t>
            </a:r>
          </a:p>
          <a:p>
            <a:r>
              <a:rPr lang="en-US" sz="4800" dirty="0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Modern Day Accounts</a:t>
            </a:r>
          </a:p>
          <a:p>
            <a:r>
              <a:rPr lang="en-US" sz="4800" dirty="0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Leaders Couldn’t Disprove</a:t>
            </a:r>
          </a:p>
          <a:p>
            <a:r>
              <a:rPr lang="en-US" sz="4800" dirty="0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Disciples Willing To Die</a:t>
            </a:r>
          </a:p>
        </p:txBody>
      </p:sp>
    </p:spTree>
    <p:extLst>
      <p:ext uri="{BB962C8B-B14F-4D97-AF65-F5344CB8AC3E}">
        <p14:creationId xmlns:p14="http://schemas.microsoft.com/office/powerpoint/2010/main" val="119970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6400800" cy="83099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2">
                    <a:lumMod val="90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19 </a:t>
            </a:r>
            <a:r>
              <a:rPr lang="en-US" sz="4800" i="1" dirty="0">
                <a:solidFill>
                  <a:schemeClr val="bg2">
                    <a:lumMod val="90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Therefore, </a:t>
            </a:r>
            <a:endParaRPr lang="en-US" sz="4800" i="1" dirty="0" smtClean="0">
              <a:solidFill>
                <a:schemeClr val="bg2">
                  <a:lumMod val="90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4146887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Hebrews </a:t>
            </a:r>
            <a:r>
              <a:rPr lang="fi-FI" sz="6000" dirty="0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10</a:t>
            </a:r>
            <a:endParaRPr lang="en-US" sz="6000" dirty="0">
              <a:solidFill>
                <a:schemeClr val="bg2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9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6400800" cy="230832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2">
                    <a:lumMod val="90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19 </a:t>
            </a:r>
            <a:r>
              <a:rPr lang="en-US" sz="4800" i="1" dirty="0">
                <a:solidFill>
                  <a:schemeClr val="bg2">
                    <a:lumMod val="90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Therefore, brothers, since we have </a:t>
            </a:r>
            <a:r>
              <a:rPr lang="en-US" sz="4800" i="1" dirty="0" smtClean="0">
                <a:solidFill>
                  <a:schemeClr val="bg2">
                    <a:lumMod val="90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confidence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4146887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Hebrews </a:t>
            </a:r>
            <a:r>
              <a:rPr lang="fi-FI" sz="6000" dirty="0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10</a:t>
            </a:r>
            <a:endParaRPr lang="en-US" sz="6000" dirty="0">
              <a:solidFill>
                <a:schemeClr val="bg2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8020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19049"/>
            <a:ext cx="9144000" cy="83820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Three-Fold Invitation</a:t>
            </a:r>
            <a:endParaRPr lang="en-US" sz="54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-22860"/>
            <a:ext cx="9144000" cy="122301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sz="6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A Three-Fold Invitation</a:t>
            </a:r>
            <a:endParaRPr lang="en-US" altLang="en-US" sz="60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2526030"/>
            <a:ext cx="9144000" cy="235458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sz="72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pple Chancery" charset="0"/>
                <a:ea typeface="Apple Chancery" charset="0"/>
                <a:cs typeface="Apple Chancery" charset="0"/>
              </a:rPr>
              <a:t>Resurrection Sunday</a:t>
            </a:r>
            <a:endParaRPr lang="en-US" altLang="en-US" sz="7200" b="1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pple Chancery" charset="0"/>
              <a:ea typeface="Apple Chancery" charset="0"/>
              <a:cs typeface="Apple Chance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0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6400800" cy="156966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chemeClr val="bg2">
                    <a:lumMod val="90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22 </a:t>
            </a:r>
            <a:r>
              <a:rPr lang="en-US" sz="4800" i="1" dirty="0">
                <a:solidFill>
                  <a:schemeClr val="bg2">
                    <a:lumMod val="90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let us draw near to </a:t>
            </a:r>
            <a:r>
              <a:rPr lang="en-US" sz="4800" i="1" dirty="0" smtClean="0">
                <a:solidFill>
                  <a:schemeClr val="bg2">
                    <a:lumMod val="90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God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4146887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Hebrews </a:t>
            </a:r>
            <a:r>
              <a:rPr lang="fi-FI" sz="6000" dirty="0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10</a:t>
            </a:r>
            <a:endParaRPr lang="en-US" sz="6000" dirty="0">
              <a:solidFill>
                <a:schemeClr val="bg2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0047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895350"/>
            <a:ext cx="9144000" cy="417195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Let us draw near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19049"/>
            <a:ext cx="9144000" cy="83820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Three-Fold Invitation</a:t>
            </a:r>
            <a:endParaRPr lang="en-US" sz="54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51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895350"/>
            <a:ext cx="9144000" cy="417195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Let us draw near</a:t>
            </a:r>
          </a:p>
          <a:p>
            <a:pPr lvl="1"/>
            <a:r>
              <a:rPr lang="en-US" sz="44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Open Invitation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19049"/>
            <a:ext cx="9144000" cy="83820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Three-Fold Invitation</a:t>
            </a:r>
            <a:endParaRPr lang="en-US" sz="54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0775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895350"/>
            <a:ext cx="9144000" cy="417195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Let us draw near</a:t>
            </a:r>
          </a:p>
          <a:p>
            <a:pPr lvl="1"/>
            <a:r>
              <a:rPr lang="en-US" sz="44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Open Invitation</a:t>
            </a:r>
          </a:p>
          <a:p>
            <a:pPr lvl="1"/>
            <a:r>
              <a:rPr lang="en-US" sz="44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OT Priests “visited” the Holy of Holies” once a year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19049"/>
            <a:ext cx="9144000" cy="83820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Three-Fold Invitation</a:t>
            </a:r>
            <a:endParaRPr lang="en-US" sz="54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5813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895350"/>
            <a:ext cx="9144000" cy="417195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Let us draw near</a:t>
            </a:r>
          </a:p>
          <a:p>
            <a:pPr lvl="1"/>
            <a:r>
              <a:rPr lang="en-US" sz="44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Open Invitation</a:t>
            </a:r>
          </a:p>
          <a:p>
            <a:pPr lvl="1"/>
            <a:r>
              <a:rPr lang="en-US" sz="44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OT Priests “visited” the Holy of Holies” once a year</a:t>
            </a:r>
          </a:p>
          <a:p>
            <a:pPr lvl="1"/>
            <a:r>
              <a:rPr lang="en-US" sz="44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We get to dwell in His presence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19049"/>
            <a:ext cx="9144000" cy="83820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Three-Fold Invitation</a:t>
            </a:r>
            <a:endParaRPr lang="en-US" sz="54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16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6400800" cy="230832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chemeClr val="bg2">
                    <a:lumMod val="90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22 </a:t>
            </a:r>
            <a:r>
              <a:rPr lang="en-US" sz="4800" i="1" dirty="0">
                <a:solidFill>
                  <a:schemeClr val="bg2">
                    <a:lumMod val="90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let us draw near to God with a sincere heart in full assurance of faith, </a:t>
            </a:r>
            <a:endParaRPr lang="en-US" sz="4800" i="1" dirty="0" smtClean="0">
              <a:solidFill>
                <a:schemeClr val="bg2">
                  <a:lumMod val="90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4146887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Hebrews </a:t>
            </a:r>
            <a:r>
              <a:rPr lang="fi-FI" sz="6000" dirty="0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10</a:t>
            </a:r>
            <a:endParaRPr lang="en-US" sz="6000" dirty="0">
              <a:solidFill>
                <a:schemeClr val="bg2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0080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895350"/>
            <a:ext cx="9144000" cy="417195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Let us draw near</a:t>
            </a:r>
          </a:p>
          <a:p>
            <a:pPr lvl="1"/>
            <a:r>
              <a:rPr lang="en-US" sz="44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It takes preparation!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19049"/>
            <a:ext cx="9144000" cy="83820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Three-Fold Invitation</a:t>
            </a:r>
            <a:endParaRPr lang="en-US" sz="54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6594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0" y="0"/>
            <a:ext cx="9144000" cy="30289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l"/>
            <a:endParaRPr lang="en-US" sz="4800" dirty="0">
              <a:solidFill>
                <a:schemeClr val="bg2"/>
              </a:solidFill>
              <a:effectLst>
                <a:outerShdw blurRad="50800" dist="50800" dir="5400000" algn="ctr" rotWithShape="0">
                  <a:schemeClr val="bg2">
                    <a:lumMod val="25000"/>
                  </a:schemeClr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304698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5</a:t>
            </a:r>
            <a:r>
              <a:rPr lang="en-US" sz="4800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 This is the message we have heard from him and declare to you: God is light; in him there is no darkness at all. </a:t>
            </a:r>
            <a:endParaRPr lang="en-US" sz="4800" dirty="0">
              <a:solidFill>
                <a:schemeClr val="bg2"/>
              </a:solidFill>
              <a:effectLst>
                <a:outerShdw blurRad="50800" dist="50800" dir="5400000" algn="ctr" rotWithShape="0">
                  <a:schemeClr val="bg2">
                    <a:lumMod val="25000"/>
                  </a:schemeClr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4095750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en-US" sz="6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1 John 1:5-2:2</a:t>
            </a:r>
            <a:endParaRPr lang="en-US" sz="60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4904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0" y="0"/>
            <a:ext cx="9144000" cy="30289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l"/>
            <a:endParaRPr lang="en-US" sz="4800" dirty="0">
              <a:solidFill>
                <a:schemeClr val="bg2"/>
              </a:solidFill>
              <a:effectLst>
                <a:outerShdw blurRad="50800" dist="50800" dir="5400000" algn="ctr" rotWithShape="0">
                  <a:schemeClr val="bg2">
                    <a:lumMod val="25000"/>
                  </a:schemeClr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230832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6</a:t>
            </a:r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 </a:t>
            </a:r>
            <a:r>
              <a:rPr lang="en-US" sz="4800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If we claim to have fellowship with him yet walk in the darkness, we lie and do not live by the </a:t>
            </a:r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truth.</a:t>
            </a:r>
            <a:endParaRPr lang="en-US" sz="4800" dirty="0">
              <a:solidFill>
                <a:schemeClr val="bg2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4095750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en-US" sz="6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1 John 1:5-2:2</a:t>
            </a:r>
            <a:endParaRPr lang="en-US" sz="60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4608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0" y="0"/>
            <a:ext cx="9144000" cy="30289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l"/>
            <a:endParaRPr lang="en-US" sz="4800" dirty="0">
              <a:solidFill>
                <a:schemeClr val="bg2"/>
              </a:solidFill>
              <a:effectLst>
                <a:outerShdw blurRad="50800" dist="50800" dir="5400000" algn="ctr" rotWithShape="0">
                  <a:schemeClr val="bg2">
                    <a:lumMod val="25000"/>
                  </a:schemeClr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378565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7</a:t>
            </a:r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 </a:t>
            </a:r>
            <a:r>
              <a:rPr lang="en-US" sz="4800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But if we walk in the light, as he is in the light, we have fellowship with one another, and the blood of Jesus, his Son, purifies us from </a:t>
            </a:r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all sin.</a:t>
            </a:r>
            <a:endParaRPr lang="en-US" sz="4800" dirty="0">
              <a:solidFill>
                <a:schemeClr val="bg2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4095750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en-US" sz="6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1 John 1:5-2:2</a:t>
            </a:r>
            <a:endParaRPr lang="en-US" sz="60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3952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0" y="1223010"/>
            <a:ext cx="9144000" cy="18097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2">
                <a:lumMod val="1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An Invitation that hinges </a:t>
            </a:r>
          </a:p>
          <a:p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on our boldness</a:t>
            </a:r>
            <a:endParaRPr lang="en-US" sz="48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-22860"/>
            <a:ext cx="9144000" cy="122301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sz="6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A Three-Fold Invitation</a:t>
            </a:r>
            <a:endParaRPr lang="en-US" altLang="en-US" sz="60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8901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0" y="0"/>
            <a:ext cx="9144000" cy="30289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l"/>
            <a:endParaRPr lang="en-US" sz="4800" dirty="0">
              <a:solidFill>
                <a:schemeClr val="bg2"/>
              </a:solidFill>
              <a:effectLst>
                <a:outerShdw blurRad="50800" dist="50800" dir="5400000" algn="ctr" rotWithShape="0">
                  <a:schemeClr val="bg2">
                    <a:lumMod val="25000"/>
                  </a:schemeClr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230832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8</a:t>
            </a:r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 </a:t>
            </a:r>
            <a:r>
              <a:rPr lang="en-US" sz="4800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If we claim to be without sin, we deceive ourselves and the truth is not in us. </a:t>
            </a:r>
            <a:endParaRPr lang="en-US" sz="4800" dirty="0">
              <a:solidFill>
                <a:schemeClr val="bg2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4095750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en-US" sz="6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1 John 1:5-2:2</a:t>
            </a:r>
            <a:endParaRPr lang="en-US" sz="60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4821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0" y="0"/>
            <a:ext cx="9144000" cy="30289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l"/>
            <a:endParaRPr lang="en-US" sz="4800" dirty="0">
              <a:solidFill>
                <a:schemeClr val="bg2"/>
              </a:solidFill>
              <a:effectLst>
                <a:outerShdw blurRad="50800" dist="50800" dir="5400000" algn="ctr" rotWithShape="0">
                  <a:schemeClr val="bg2">
                    <a:lumMod val="25000"/>
                  </a:schemeClr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304698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9</a:t>
            </a:r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 </a:t>
            </a:r>
            <a:r>
              <a:rPr lang="en-US" sz="4800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If we confess our sins, he is faithful and just and will forgive us our sins and purify us from all unrighteousness. </a:t>
            </a:r>
            <a:endParaRPr lang="en-US" sz="4800" dirty="0">
              <a:solidFill>
                <a:schemeClr val="bg2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4095750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en-US" sz="6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1 John 1:5-2:2</a:t>
            </a:r>
            <a:endParaRPr lang="en-US" sz="60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7308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0" y="0"/>
            <a:ext cx="9144000" cy="30289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l"/>
            <a:endParaRPr lang="en-US" sz="4800" dirty="0">
              <a:solidFill>
                <a:schemeClr val="bg2"/>
              </a:solidFill>
              <a:effectLst>
                <a:outerShdw blurRad="50800" dist="50800" dir="5400000" algn="ctr" rotWithShape="0">
                  <a:schemeClr val="bg2">
                    <a:lumMod val="25000"/>
                  </a:schemeClr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230832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1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0</a:t>
            </a:r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 </a:t>
            </a:r>
            <a:r>
              <a:rPr lang="en-US" sz="4800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If we claim we have not sinned, we make him out to be a liar and his word has no place in our lives. </a:t>
            </a:r>
            <a:endParaRPr lang="en-US" sz="4800" dirty="0">
              <a:solidFill>
                <a:schemeClr val="bg2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4095750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en-US" sz="6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1 John 1:5-2:2</a:t>
            </a:r>
            <a:endParaRPr lang="en-US" sz="60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2385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0" y="0"/>
            <a:ext cx="9144000" cy="30289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l"/>
            <a:endParaRPr lang="en-US" sz="4800" dirty="0">
              <a:solidFill>
                <a:schemeClr val="bg2"/>
              </a:solidFill>
              <a:effectLst>
                <a:outerShdw blurRad="50800" dist="50800" dir="5400000" algn="ctr" rotWithShape="0">
                  <a:schemeClr val="bg2">
                    <a:lumMod val="25000"/>
                  </a:schemeClr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452431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1</a:t>
            </a:r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 </a:t>
            </a:r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My </a:t>
            </a:r>
            <a:r>
              <a:rPr lang="en-US" sz="4800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dear children, I write this to you so that you will not sin. But if anybody does sin, we have one who speaks to the Father in our defense — Jesus Christ, the Righteous One. </a:t>
            </a:r>
            <a:endParaRPr lang="en-US" sz="4800" dirty="0">
              <a:solidFill>
                <a:schemeClr val="bg2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4095750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en-US" sz="6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1 John 1:5-2:2</a:t>
            </a:r>
            <a:endParaRPr lang="en-US" sz="60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8088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0" y="0"/>
            <a:ext cx="9144000" cy="30289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l"/>
            <a:endParaRPr lang="en-US" sz="4800" dirty="0">
              <a:solidFill>
                <a:schemeClr val="bg2"/>
              </a:solidFill>
              <a:effectLst>
                <a:outerShdw blurRad="50800" dist="50800" dir="5400000" algn="ctr" rotWithShape="0">
                  <a:schemeClr val="bg2">
                    <a:lumMod val="25000"/>
                  </a:schemeClr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230832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2</a:t>
            </a:r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 </a:t>
            </a:r>
            <a:r>
              <a:rPr lang="en-US" sz="4800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He is the atoning sacrifice for our sins, and not only for ours but also for the sins of the whole world. </a:t>
            </a:r>
            <a:endParaRPr lang="en-US" sz="4800" dirty="0">
              <a:solidFill>
                <a:schemeClr val="bg2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4095750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en-US" sz="6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1 John 1:5-2:2</a:t>
            </a:r>
            <a:endParaRPr lang="en-US" sz="60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1596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895350"/>
            <a:ext cx="9144000" cy="417195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Let us draw near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19049"/>
            <a:ext cx="9144000" cy="83820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Three-Fold Invitation</a:t>
            </a:r>
            <a:endParaRPr lang="en-US" sz="54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6711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895350"/>
            <a:ext cx="9144000" cy="417195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Let us draw near</a:t>
            </a:r>
          </a:p>
          <a:p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Let us hold unswervingly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19049"/>
            <a:ext cx="9144000" cy="83820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Three-Fold Invitation</a:t>
            </a:r>
            <a:endParaRPr lang="en-US" sz="54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9448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" y="0"/>
            <a:ext cx="6385560" cy="230832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chemeClr val="bg2">
                    <a:lumMod val="90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23 </a:t>
            </a:r>
            <a:r>
              <a:rPr lang="en-US" sz="4800" i="1" dirty="0">
                <a:solidFill>
                  <a:schemeClr val="bg2">
                    <a:lumMod val="90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Let us hold unswervingly to the hope we profess, </a:t>
            </a:r>
            <a:endParaRPr lang="en-US" sz="4800" i="1" dirty="0" smtClean="0">
              <a:solidFill>
                <a:schemeClr val="bg2">
                  <a:lumMod val="90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4146887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Hebrews </a:t>
            </a:r>
            <a:r>
              <a:rPr lang="fi-FI" sz="6000" dirty="0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10</a:t>
            </a:r>
            <a:endParaRPr lang="en-US" sz="6000" dirty="0">
              <a:solidFill>
                <a:schemeClr val="bg2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1695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895350"/>
            <a:ext cx="9144000" cy="417195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Let us draw near</a:t>
            </a:r>
          </a:p>
          <a:p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Let us hold unswervingly</a:t>
            </a:r>
          </a:p>
          <a:p>
            <a:pPr lvl="1"/>
            <a:r>
              <a:rPr lang="en-US" sz="44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to our HOPE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19049"/>
            <a:ext cx="9144000" cy="83820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Three-Fold Invitation</a:t>
            </a:r>
            <a:endParaRPr lang="en-US" sz="54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1200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" y="0"/>
            <a:ext cx="6385560" cy="304698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chemeClr val="bg2">
                    <a:lumMod val="90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23 </a:t>
            </a:r>
            <a:r>
              <a:rPr lang="en-US" sz="4800" i="1" dirty="0">
                <a:solidFill>
                  <a:schemeClr val="bg2">
                    <a:lumMod val="90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Let us hold unswervingly to the hope we profess, </a:t>
            </a:r>
            <a:r>
              <a:rPr lang="en-US" sz="4800" i="1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for he who promised is faithful. </a:t>
            </a:r>
            <a:endParaRPr lang="en-US" sz="4800" i="1" dirty="0" smtClean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4146887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Hebrews </a:t>
            </a:r>
            <a:r>
              <a:rPr lang="fi-FI" sz="6000" dirty="0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10</a:t>
            </a:r>
            <a:endParaRPr lang="en-US" sz="6000" dirty="0">
              <a:solidFill>
                <a:schemeClr val="bg2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795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0" y="-11430"/>
            <a:ext cx="9144000" cy="235458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en-US" altLang="en-US" sz="6000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4000" cy="15811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2">
                <a:lumMod val="1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 boldness that rests on </a:t>
            </a:r>
          </a:p>
          <a:p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the finished work of Jesus Christ</a:t>
            </a:r>
            <a:endParaRPr lang="en-US" sz="48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852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895350"/>
            <a:ext cx="9144000" cy="417195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Let us draw near</a:t>
            </a:r>
          </a:p>
          <a:p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Let us hold unswervingly</a:t>
            </a:r>
          </a:p>
          <a:p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Let us consider one another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19049"/>
            <a:ext cx="9144000" cy="83820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Three-Fold Invitation</a:t>
            </a:r>
            <a:endParaRPr lang="en-US" sz="54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4948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6400800" cy="304698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chemeClr val="bg2">
                    <a:lumMod val="90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24 </a:t>
            </a:r>
            <a:r>
              <a:rPr lang="en-US" sz="4800" i="1" dirty="0">
                <a:solidFill>
                  <a:schemeClr val="bg2">
                    <a:lumMod val="90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And let us consider how we may spur one another on toward love and good deeds. </a:t>
            </a:r>
            <a:endParaRPr lang="en-US" sz="4800" i="1" dirty="0" smtClean="0">
              <a:solidFill>
                <a:schemeClr val="bg2">
                  <a:lumMod val="90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4146887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Hebrews </a:t>
            </a:r>
            <a:r>
              <a:rPr lang="fi-FI" sz="6000" dirty="0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10</a:t>
            </a:r>
            <a:endParaRPr lang="en-US" sz="6000" dirty="0">
              <a:solidFill>
                <a:schemeClr val="bg2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6607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-3810"/>
            <a:ext cx="6400800" cy="378565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chemeClr val="bg2">
                    <a:lumMod val="90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25 </a:t>
            </a:r>
            <a:r>
              <a:rPr lang="en-US" sz="4800" i="1" dirty="0">
                <a:solidFill>
                  <a:schemeClr val="bg2">
                    <a:lumMod val="90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Let us not give up meeting together, as some are in the habit of doing, but let us encourage one </a:t>
            </a:r>
            <a:r>
              <a:rPr lang="en-US" sz="4800" i="1" dirty="0" smtClean="0">
                <a:solidFill>
                  <a:schemeClr val="bg2">
                    <a:lumMod val="90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another 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4146887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Hebrews </a:t>
            </a:r>
            <a:r>
              <a:rPr lang="fi-FI" sz="6000" dirty="0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10</a:t>
            </a:r>
            <a:endParaRPr lang="en-US" sz="6000" dirty="0">
              <a:solidFill>
                <a:schemeClr val="bg2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4551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895350"/>
            <a:ext cx="9144000" cy="417195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Let us draw near</a:t>
            </a:r>
          </a:p>
          <a:p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Let us hold unswervingly</a:t>
            </a:r>
          </a:p>
          <a:p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Let us consider one another</a:t>
            </a:r>
          </a:p>
          <a:p>
            <a:pPr lvl="1"/>
            <a:r>
              <a:rPr lang="en-US" sz="44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It’s not about what WE </a:t>
            </a:r>
            <a:r>
              <a:rPr lang="en-US" sz="44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GET, </a:t>
            </a:r>
            <a:r>
              <a:rPr lang="en-US" sz="44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but what WE GIVE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19049"/>
            <a:ext cx="9144000" cy="83820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Three-Fold Invitation</a:t>
            </a:r>
            <a:endParaRPr lang="en-US" sz="54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465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895350"/>
            <a:ext cx="9144000" cy="417195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Let us draw near</a:t>
            </a:r>
          </a:p>
          <a:p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Let us hold unswervingly</a:t>
            </a:r>
          </a:p>
          <a:p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Let us consider one another</a:t>
            </a:r>
          </a:p>
          <a:p>
            <a:pPr lvl="1"/>
            <a:r>
              <a:rPr lang="en-US" sz="44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Faithful attendance encourages and motivates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19049"/>
            <a:ext cx="9144000" cy="83820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Three-Fold Invitation</a:t>
            </a:r>
            <a:endParaRPr lang="en-US" sz="54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6136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895350"/>
            <a:ext cx="9144000" cy="417195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Let us draw near</a:t>
            </a:r>
          </a:p>
          <a:p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Let us hold unswervingly</a:t>
            </a:r>
          </a:p>
          <a:p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Let us consider one another</a:t>
            </a:r>
          </a:p>
          <a:p>
            <a:pPr lvl="1"/>
            <a:r>
              <a:rPr lang="en-US" sz="44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Biblical love is not acting like we feel: it’s obeying God’s commands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19049"/>
            <a:ext cx="9144000" cy="83820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Three-Fold Invitation</a:t>
            </a:r>
            <a:endParaRPr lang="en-US" sz="54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5617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0" y="0"/>
            <a:ext cx="9144000" cy="25717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sz="4800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And this is love: that we walk in obedience to his commands. </a:t>
            </a:r>
            <a:endParaRPr lang="en-US" sz="4800" i="1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bg2">
                    <a:lumMod val="25000"/>
                  </a:schemeClr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  <a:p>
            <a:r>
              <a:rPr lang="en-US" sz="4800" dirty="0" smtClean="0">
                <a:solidFill>
                  <a:schemeClr val="bg2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2 John 1:6</a:t>
            </a:r>
            <a:endParaRPr lang="en-US" sz="4800" dirty="0">
              <a:solidFill>
                <a:schemeClr val="bg2"/>
              </a:solidFill>
              <a:effectLst>
                <a:outerShdw blurRad="50800" dist="50800" dir="5400000" algn="ctr" rotWithShape="0">
                  <a:schemeClr val="bg2">
                    <a:lumMod val="25000"/>
                  </a:schemeClr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3152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895350"/>
            <a:ext cx="9144000" cy="417195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Let us draw near</a:t>
            </a:r>
          </a:p>
          <a:p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Let us hold unswervingly</a:t>
            </a:r>
          </a:p>
          <a:p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Let us consider one another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19049"/>
            <a:ext cx="9144000" cy="83820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Three-Fold Invitation</a:t>
            </a:r>
            <a:endParaRPr lang="en-US" sz="54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343400" y="895350"/>
            <a:ext cx="2590800" cy="8382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sz="5400" dirty="0" smtClean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FAITH</a:t>
            </a:r>
            <a:endParaRPr lang="en-US" sz="5400" dirty="0">
              <a:solidFill>
                <a:srgbClr val="FFFD78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553200" y="1809749"/>
            <a:ext cx="2590800" cy="8382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sz="5400" dirty="0" smtClean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HOPE</a:t>
            </a:r>
            <a:endParaRPr lang="en-US" sz="5400" dirty="0">
              <a:solidFill>
                <a:srgbClr val="FFFD78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09600" y="3409950"/>
            <a:ext cx="2590800" cy="8382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sz="5400" dirty="0" smtClean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LOVE</a:t>
            </a:r>
            <a:endParaRPr lang="en-US" sz="5400" dirty="0">
              <a:solidFill>
                <a:srgbClr val="FFFD78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087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0" y="0"/>
            <a:ext cx="9144000" cy="32575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sz="4800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And now these three remain: faith, hope and love. But the greatest of these is love. </a:t>
            </a:r>
            <a:endParaRPr lang="en-US" sz="4800" i="1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bg2">
                    <a:lumMod val="25000"/>
                  </a:schemeClr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  <a:p>
            <a:r>
              <a:rPr lang="en-US" sz="4800" dirty="0" smtClean="0">
                <a:solidFill>
                  <a:schemeClr val="bg2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1 Corinthians 13:13</a:t>
            </a:r>
            <a:endParaRPr lang="en-US" sz="4800" dirty="0">
              <a:solidFill>
                <a:schemeClr val="bg2"/>
              </a:solidFill>
              <a:effectLst>
                <a:outerShdw blurRad="50800" dist="50800" dir="5400000" algn="ctr" rotWithShape="0">
                  <a:schemeClr val="bg2">
                    <a:lumMod val="25000"/>
                  </a:schemeClr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080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-3810"/>
            <a:ext cx="6400800" cy="378565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chemeClr val="bg2">
                    <a:lumMod val="90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25 </a:t>
            </a:r>
            <a:r>
              <a:rPr lang="en-US" sz="4800" i="1" dirty="0">
                <a:solidFill>
                  <a:schemeClr val="bg2">
                    <a:lumMod val="90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Let us not give up </a:t>
            </a:r>
            <a:r>
              <a:rPr lang="en-US" sz="4800" i="1" dirty="0">
                <a:solidFill>
                  <a:srgbClr val="FFFD78"/>
                </a:solidFill>
                <a:latin typeface="Arial Hebrew" charset="-79"/>
                <a:ea typeface="Arial Hebrew" charset="-79"/>
                <a:cs typeface="Arial Hebrew" charset="-79"/>
              </a:rPr>
              <a:t>meeting</a:t>
            </a:r>
            <a:r>
              <a:rPr lang="en-US" sz="4800" i="1" dirty="0">
                <a:solidFill>
                  <a:schemeClr val="bg2">
                    <a:lumMod val="90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 together, as some are in the habit of doing, but let us encourage one </a:t>
            </a:r>
            <a:r>
              <a:rPr lang="en-US" sz="4800" i="1" dirty="0" smtClean="0">
                <a:solidFill>
                  <a:schemeClr val="bg2">
                    <a:lumMod val="90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another 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4146887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Hebrews </a:t>
            </a:r>
            <a:r>
              <a:rPr lang="fi-FI" sz="6000" dirty="0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10</a:t>
            </a:r>
            <a:endParaRPr lang="en-US" sz="6000" dirty="0">
              <a:solidFill>
                <a:schemeClr val="bg2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 rot="20431744">
            <a:off x="5205817" y="586121"/>
            <a:ext cx="4038600" cy="8382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sz="5400" i="1" dirty="0" smtClean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“assembling”</a:t>
            </a:r>
            <a:endParaRPr lang="en-US" sz="5400" i="1" dirty="0">
              <a:solidFill>
                <a:srgbClr val="FFFD78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4697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6400800" cy="230832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2">
                    <a:lumMod val="90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19 </a:t>
            </a:r>
            <a:r>
              <a:rPr lang="en-US" sz="4800" i="1" dirty="0">
                <a:solidFill>
                  <a:schemeClr val="bg2">
                    <a:lumMod val="90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Therefore, brothers, since we have </a:t>
            </a:r>
            <a:r>
              <a:rPr lang="en-US" sz="4800" i="1" dirty="0" smtClean="0">
                <a:solidFill>
                  <a:schemeClr val="bg2">
                    <a:lumMod val="90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confidence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4146887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Hebrews </a:t>
            </a:r>
            <a:r>
              <a:rPr lang="fi-FI" sz="6000" dirty="0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10</a:t>
            </a:r>
            <a:endParaRPr lang="en-US" sz="6000" dirty="0">
              <a:solidFill>
                <a:schemeClr val="bg2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7223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52400" y="0"/>
            <a:ext cx="8839200" cy="31813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sz="4800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Concerning the coming of our Lord Jesus Christ and our being </a:t>
            </a:r>
            <a:r>
              <a:rPr lang="en-US" sz="4800" i="1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gathered</a:t>
            </a:r>
            <a:r>
              <a:rPr lang="en-US" sz="4800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 to him </a:t>
            </a:r>
            <a:endParaRPr lang="en-US" sz="4800" i="1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bg2">
                    <a:lumMod val="25000"/>
                  </a:schemeClr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  <a:p>
            <a:r>
              <a:rPr lang="en-US" sz="4800" dirty="0" smtClean="0">
                <a:solidFill>
                  <a:schemeClr val="bg2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2 Thessalonians 2:1</a:t>
            </a:r>
            <a:endParaRPr lang="en-US" sz="4800" dirty="0">
              <a:solidFill>
                <a:schemeClr val="bg2"/>
              </a:solidFill>
              <a:effectLst>
                <a:outerShdw blurRad="50800" dist="50800" dir="5400000" algn="ctr" rotWithShape="0">
                  <a:schemeClr val="bg2">
                    <a:lumMod val="25000"/>
                  </a:schemeClr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 rot="20431744">
            <a:off x="633816" y="3449473"/>
            <a:ext cx="4038600" cy="8382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sz="5400" i="1" dirty="0" smtClean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“assembling”</a:t>
            </a:r>
            <a:endParaRPr lang="en-US" sz="5400" i="1" dirty="0">
              <a:solidFill>
                <a:srgbClr val="FFFD78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6192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52400" y="0"/>
            <a:ext cx="8839200" cy="31813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sz="4800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Concerning </a:t>
            </a:r>
            <a:r>
              <a:rPr lang="en-US" sz="4800" i="1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the coming of our Lord Jesus Christ </a:t>
            </a:r>
            <a:r>
              <a:rPr lang="en-US" sz="4800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and our being gathered to him </a:t>
            </a:r>
            <a:endParaRPr lang="en-US" sz="4800" i="1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bg2">
                    <a:lumMod val="25000"/>
                  </a:schemeClr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  <a:p>
            <a:r>
              <a:rPr lang="en-US" sz="4800" dirty="0" smtClean="0">
                <a:solidFill>
                  <a:schemeClr val="bg2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2 Thessalonians 2:1</a:t>
            </a:r>
            <a:endParaRPr lang="en-US" sz="4800" dirty="0">
              <a:solidFill>
                <a:schemeClr val="bg2"/>
              </a:solidFill>
              <a:effectLst>
                <a:outerShdw blurRad="50800" dist="50800" dir="5400000" algn="ctr" rotWithShape="0">
                  <a:schemeClr val="bg2">
                    <a:lumMod val="25000"/>
                  </a:schemeClr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7502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-3810"/>
            <a:ext cx="6400800" cy="378565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chemeClr val="bg2">
                    <a:lumMod val="90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25 </a:t>
            </a:r>
            <a:r>
              <a:rPr lang="en-US" sz="4800" i="1" dirty="0">
                <a:solidFill>
                  <a:schemeClr val="bg2">
                    <a:lumMod val="90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Let us not give up meeting together, as some are in the habit of doing, but let us encourage one </a:t>
            </a:r>
            <a:r>
              <a:rPr lang="en-US" sz="4800" i="1" dirty="0" smtClean="0">
                <a:solidFill>
                  <a:schemeClr val="bg2">
                    <a:lumMod val="90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another 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4146887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Hebrews </a:t>
            </a:r>
            <a:r>
              <a:rPr lang="fi-FI" sz="6000" dirty="0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10</a:t>
            </a:r>
            <a:endParaRPr lang="en-US" sz="6000" dirty="0">
              <a:solidFill>
                <a:schemeClr val="bg2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2816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-3810"/>
            <a:ext cx="6400800" cy="230832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2">
                    <a:lumMod val="90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25</a:t>
            </a:r>
            <a:r>
              <a:rPr lang="en-US" sz="3600" dirty="0">
                <a:solidFill>
                  <a:schemeClr val="bg2">
                    <a:lumMod val="90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b</a:t>
            </a:r>
            <a:r>
              <a:rPr lang="en-US" sz="4800" i="1" dirty="0">
                <a:solidFill>
                  <a:schemeClr val="bg2">
                    <a:lumMod val="90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— and all the more as you see the Day approaching.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4146887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Hebrews </a:t>
            </a:r>
            <a:r>
              <a:rPr lang="fi-FI" sz="6000" dirty="0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10</a:t>
            </a:r>
            <a:endParaRPr lang="en-US" sz="6000" dirty="0">
              <a:solidFill>
                <a:schemeClr val="bg2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2296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8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6400800" cy="230832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2">
                    <a:lumMod val="90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19 </a:t>
            </a:r>
            <a:r>
              <a:rPr lang="en-US" sz="4800" i="1" dirty="0">
                <a:solidFill>
                  <a:schemeClr val="bg2">
                    <a:lumMod val="90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Therefore, brothers, since we have </a:t>
            </a:r>
            <a:r>
              <a:rPr lang="en-US" sz="4800" i="1" dirty="0" smtClean="0">
                <a:solidFill>
                  <a:schemeClr val="bg2">
                    <a:lumMod val="90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confidence (boldness)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4146887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Hebrews </a:t>
            </a:r>
            <a:r>
              <a:rPr lang="fi-FI" sz="6000" dirty="0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10</a:t>
            </a:r>
            <a:endParaRPr lang="en-US" sz="6000" dirty="0">
              <a:solidFill>
                <a:schemeClr val="bg2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8607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6400800" cy="83099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2">
                    <a:lumMod val="90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19 </a:t>
            </a:r>
            <a:r>
              <a:rPr lang="en-US" sz="4800" i="1" dirty="0">
                <a:solidFill>
                  <a:schemeClr val="bg2">
                    <a:lumMod val="90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Therefore, </a:t>
            </a:r>
            <a:endParaRPr lang="en-US" sz="4800" i="1" dirty="0" smtClean="0">
              <a:solidFill>
                <a:schemeClr val="bg2">
                  <a:lumMod val="90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4146887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Hebrews </a:t>
            </a:r>
            <a:r>
              <a:rPr lang="fi-FI" sz="6000" dirty="0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10</a:t>
            </a:r>
            <a:endParaRPr lang="en-US" sz="6000" dirty="0">
              <a:solidFill>
                <a:schemeClr val="bg2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895350"/>
            <a:ext cx="9144000" cy="417195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Hebrews 9-10:18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The Superior Sacrifice </a:t>
            </a:r>
            <a:r>
              <a:rPr lang="en-US" sz="4800" dirty="0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of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Jesus Christ</a:t>
            </a:r>
            <a:r>
              <a:rPr lang="en-US" sz="4800" dirty="0" smtClean="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rPr>
              <a:t> </a:t>
            </a:r>
            <a:endParaRPr lang="en-US" sz="4800" dirty="0" smtClean="0">
              <a:solidFill>
                <a:schemeClr val="bg2"/>
              </a:solidFill>
              <a:latin typeface="Arial Hebrew" charset="-79"/>
              <a:ea typeface="Arial Hebrew" charset="-79"/>
              <a:cs typeface="Arial Hebrew" charset="-79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dirty="0" smtClean="0">
              <a:solidFill>
                <a:schemeClr val="bg2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47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5264</TotalTime>
  <Words>1258</Words>
  <Application>Microsoft Macintosh PowerPoint</Application>
  <PresentationFormat>On-screen Show (16:9)</PresentationFormat>
  <Paragraphs>187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9" baseType="lpstr">
      <vt:lpstr>Apple Chancery</vt:lpstr>
      <vt:lpstr>Arial Hebrew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Five Proofs</vt:lpstr>
      <vt:lpstr>Five Proofs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Five Proofs</vt:lpstr>
      <vt:lpstr>PowerPoint Presentation</vt:lpstr>
      <vt:lpstr>Five Proofs</vt:lpstr>
      <vt:lpstr>Five Proofs</vt:lpstr>
      <vt:lpstr>Five Proofs</vt:lpstr>
      <vt:lpstr>PowerPoint Presentation</vt:lpstr>
      <vt:lpstr>PowerPoint Presentation</vt:lpstr>
      <vt:lpstr>PowerPoint Presentation</vt:lpstr>
      <vt:lpstr>PowerPoint Presentation</vt:lpstr>
      <vt:lpstr>Five Proofs</vt:lpstr>
      <vt:lpstr>Five Proofs</vt:lpstr>
      <vt:lpstr>Five Proofs</vt:lpstr>
      <vt:lpstr>Five Proofs</vt:lpstr>
      <vt:lpstr>PowerPoint Presentation</vt:lpstr>
      <vt:lpstr>PowerPoint Presentation</vt:lpstr>
      <vt:lpstr>Three-Fold Invitation</vt:lpstr>
      <vt:lpstr>PowerPoint Presentation</vt:lpstr>
      <vt:lpstr>Three-Fold Invitation</vt:lpstr>
      <vt:lpstr>Three-Fold Invitation</vt:lpstr>
      <vt:lpstr>Three-Fold Invitation</vt:lpstr>
      <vt:lpstr>Three-Fold Invitation</vt:lpstr>
      <vt:lpstr>PowerPoint Presentation</vt:lpstr>
      <vt:lpstr>Three-Fold Invitation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Three-Fold Invitation</vt:lpstr>
      <vt:lpstr>Three-Fold Invitation</vt:lpstr>
      <vt:lpstr>PowerPoint Presentation</vt:lpstr>
      <vt:lpstr>Three-Fold Invitation</vt:lpstr>
      <vt:lpstr>PowerPoint Presentation</vt:lpstr>
      <vt:lpstr>Three-Fold Invitation</vt:lpstr>
      <vt:lpstr>PowerPoint Presentation</vt:lpstr>
      <vt:lpstr>PowerPoint Presentation</vt:lpstr>
      <vt:lpstr>Three-Fold Invitation</vt:lpstr>
      <vt:lpstr>Three-Fold Invitation</vt:lpstr>
      <vt:lpstr>Three-Fold Invitation</vt:lpstr>
      <vt:lpstr>PowerPoint Presentation</vt:lpstr>
      <vt:lpstr>Three-Fold Invitation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Giannotti</dc:creator>
  <cp:lastModifiedBy>Michael Giannotti</cp:lastModifiedBy>
  <cp:revision>307</cp:revision>
  <dcterms:created xsi:type="dcterms:W3CDTF">2016-01-04T21:54:32Z</dcterms:created>
  <dcterms:modified xsi:type="dcterms:W3CDTF">2016-03-27T14:20:25Z</dcterms:modified>
</cp:coreProperties>
</file>