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4"/>
  </p:notesMasterIdLst>
  <p:sldIdLst>
    <p:sldId id="945" r:id="rId3"/>
    <p:sldId id="1206" r:id="rId4"/>
    <p:sldId id="1262" r:id="rId5"/>
    <p:sldId id="1291" r:id="rId6"/>
    <p:sldId id="1249" r:id="rId7"/>
    <p:sldId id="1254" r:id="rId8"/>
    <p:sldId id="1349" r:id="rId9"/>
    <p:sldId id="1348" r:id="rId10"/>
    <p:sldId id="1347" r:id="rId11"/>
    <p:sldId id="1346" r:id="rId12"/>
    <p:sldId id="1356" r:id="rId13"/>
    <p:sldId id="1352" r:id="rId14"/>
    <p:sldId id="1293" r:id="rId15"/>
    <p:sldId id="1354" r:id="rId16"/>
    <p:sldId id="1355" r:id="rId17"/>
    <p:sldId id="1353" r:id="rId18"/>
    <p:sldId id="1297" r:id="rId19"/>
    <p:sldId id="1298" r:id="rId20"/>
    <p:sldId id="1295" r:id="rId21"/>
    <p:sldId id="1255" r:id="rId22"/>
    <p:sldId id="1357" r:id="rId23"/>
    <p:sldId id="1360" r:id="rId24"/>
    <p:sldId id="1301" r:id="rId25"/>
    <p:sldId id="1303" r:id="rId26"/>
    <p:sldId id="1304" r:id="rId27"/>
    <p:sldId id="1289" r:id="rId28"/>
    <p:sldId id="1305" r:id="rId29"/>
    <p:sldId id="1364" r:id="rId30"/>
    <p:sldId id="1251" r:id="rId31"/>
    <p:sldId id="1366" r:id="rId32"/>
    <p:sldId id="1365" r:id="rId33"/>
    <p:sldId id="1285" r:id="rId34"/>
    <p:sldId id="1368" r:id="rId35"/>
    <p:sldId id="1369" r:id="rId36"/>
    <p:sldId id="1370" r:id="rId37"/>
    <p:sldId id="1367" r:id="rId38"/>
    <p:sldId id="1371" r:id="rId39"/>
    <p:sldId id="1281" r:id="rId40"/>
    <p:sldId id="1372" r:id="rId41"/>
    <p:sldId id="1361" r:id="rId42"/>
    <p:sldId id="1286" r:id="rId43"/>
    <p:sldId id="1287" r:id="rId44"/>
    <p:sldId id="1373" r:id="rId45"/>
    <p:sldId id="1374" r:id="rId46"/>
    <p:sldId id="1392" r:id="rId47"/>
    <p:sldId id="1306" r:id="rId48"/>
    <p:sldId id="1283" r:id="rId49"/>
    <p:sldId id="1288" r:id="rId50"/>
    <p:sldId id="1308" r:id="rId51"/>
    <p:sldId id="1313" r:id="rId52"/>
    <p:sldId id="1375" r:id="rId53"/>
    <p:sldId id="1314" r:id="rId54"/>
    <p:sldId id="1311" r:id="rId55"/>
    <p:sldId id="1376" r:id="rId56"/>
    <p:sldId id="1316" r:id="rId57"/>
    <p:sldId id="1312" r:id="rId58"/>
    <p:sldId id="1320" r:id="rId59"/>
    <p:sldId id="1378" r:id="rId60"/>
    <p:sldId id="1319" r:id="rId61"/>
    <p:sldId id="1379" r:id="rId62"/>
    <p:sldId id="1380" r:id="rId63"/>
    <p:sldId id="1381" r:id="rId64"/>
    <p:sldId id="1318" r:id="rId65"/>
    <p:sldId id="1382" r:id="rId66"/>
    <p:sldId id="1344" r:id="rId67"/>
    <p:sldId id="1307" r:id="rId68"/>
    <p:sldId id="1345" r:id="rId69"/>
    <p:sldId id="1383" r:id="rId70"/>
    <p:sldId id="1384" r:id="rId71"/>
    <p:sldId id="1343" r:id="rId72"/>
    <p:sldId id="1338" r:id="rId73"/>
    <p:sldId id="1337" r:id="rId74"/>
    <p:sldId id="1328" r:id="rId75"/>
    <p:sldId id="1332" r:id="rId76"/>
    <p:sldId id="1333" r:id="rId77"/>
    <p:sldId id="1385" r:id="rId78"/>
    <p:sldId id="1386" r:id="rId79"/>
    <p:sldId id="1387" r:id="rId80"/>
    <p:sldId id="1393" r:id="rId81"/>
    <p:sldId id="1334" r:id="rId82"/>
    <p:sldId id="1323" r:id="rId83"/>
    <p:sldId id="1329" r:id="rId84"/>
    <p:sldId id="1388" r:id="rId85"/>
    <p:sldId id="1330" r:id="rId86"/>
    <p:sldId id="1331" r:id="rId87"/>
    <p:sldId id="1389" r:id="rId88"/>
    <p:sldId id="1390" r:id="rId89"/>
    <p:sldId id="1391" r:id="rId90"/>
    <p:sldId id="1299" r:id="rId91"/>
    <p:sldId id="1324" r:id="rId92"/>
    <p:sldId id="1325" r:id="rId9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6"/>
    <p:restoredTop sz="94595"/>
  </p:normalViewPr>
  <p:slideViewPr>
    <p:cSldViewPr showGuides="1">
      <p:cViewPr>
        <p:scale>
          <a:sx n="112" d="100"/>
          <a:sy n="112" d="100"/>
        </p:scale>
        <p:origin x="888" y="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notesMaster" Target="notesMasters/notesMaster1.xml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FC94FC-936C-864E-A2A2-34C51ADD8FD0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782DCD-BF75-3E43-ABAF-DAD84EBA5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204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93CFD-7544-A348-A75E-2E31D5C4C51F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22C25-D606-6D4A-91E4-817126355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2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1F4AC-0351-F741-8B3B-90F8658C61D9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54209-136A-4346-888B-9791418E0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83CBA-2ECF-114C-8E8C-8EB2CDA1ED55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AEC4A-6064-E344-A4CA-0224294F2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3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77D78-6BFE-CD4C-8B90-F491718F6552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24BEE-3F8B-B14C-A652-938E9A6F7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68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71122A-2664-1A49-B769-FA4CC14C8C60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2C8B-28DE-ED4E-B8CD-C783A34A0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0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E9BBF-7063-3C41-9F22-ED3A7CFBBB36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AC2D5-A173-244A-8AB1-21B8C1091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53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5C7BA-D280-9846-A12A-5AAFB43D06CD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F436E-BBDE-C843-8945-8FCC23F67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87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1986-918E-3F4E-855B-74856DEB463F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A1825-7533-1240-89DE-4C095009B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59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770BE4-357F-E04B-BF42-3B9D3678B174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8D860-F642-994F-A3BD-23B90BF91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82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28876-7683-724C-B337-39D42984BF5D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892BD-8594-1242-82C7-A8D708F7CC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59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ED6CA-68D3-2F47-8DD0-54E1AA57169D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BE00E-F8E0-C242-B731-753EA1A16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BDF08-9BC3-E147-B9FA-377D631BB4F4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1E8B3-FB4F-AA4C-8DC2-FDA75276E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8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C379F-4825-B84F-ABCB-839A9637A146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A5E35-EB32-A443-8A41-EF4E8F4D3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9E9C6-00BD-F549-B364-E910617689AC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16CF4-A167-634D-9906-A5FE26328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8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BC761-31D7-3749-A928-50AF6A3E2442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92123-6119-4C46-9388-7ACCE5483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3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EEAE3-F0FF-1F42-840A-5F09BFF7F7B2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4C8B1-B92A-5E42-9B77-63CAF6C1D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28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8D61E-FC89-1542-8E60-4733B2FE351C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F128C-D36E-9842-8721-D32E68EF3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3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A2865-B03D-B845-9BA8-934B1A94695A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C10B-C12D-D34C-A63E-C58644CDA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7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78AC13-D508-8F4E-BB1B-FE6BA7551CEC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C9645-66FC-CC46-9A2D-7E9075087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2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FB3FE-2A35-DE49-B87D-8FBF5768365F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A558-B104-5E40-BC34-55BA5A8B4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75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B5515-BAC0-7146-9375-AEB433A3011C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0F433-12FE-1D48-BD4E-A5616D4BD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1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936EE-5B22-6A4C-969B-1B05148FAC8D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F18C8-F9D2-7B4E-82F9-375A3D0AC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9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D740F18-69CA-104B-B7B8-5D85AF3F4930}" type="datetimeFigureOut">
              <a:rPr lang="en-US" altLang="en-US"/>
              <a:pPr/>
              <a:t>5/1/16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3A7CAC32-9B69-D24F-92C5-EA38FBC0D1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C1106F1-24F0-2C4B-8C41-9E46CC02B13E}" type="datetimeFigureOut">
              <a:rPr lang="en-US" altLang="en-US" smtClean="0"/>
              <a:pPr/>
              <a:t>5/1/16</a:t>
            </a:fld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7A90F93-0274-574B-B4A8-C1E8BB810E30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1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0" y="35814"/>
            <a:ext cx="4572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HEBREWS</a:t>
            </a:r>
            <a:endParaRPr lang="en-US" altLang="en-US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66800" y="819150"/>
            <a:ext cx="7010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Person &amp; Works </a:t>
            </a:r>
            <a:r>
              <a:rPr lang="en-US" altLang="en-US" sz="60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of 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404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35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So do not throw away your confidence; it will be richly rewarded.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5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2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1 </a:t>
            </a:r>
            <a:r>
              <a:rPr lang="en-US" sz="4800" i="1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Now faith is the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substance</a:t>
            </a:r>
            <a:r>
              <a:rPr lang="en-US" sz="4800" i="1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 of things hoped for, the </a:t>
            </a:r>
            <a:r>
              <a:rPr lang="en-US" sz="4800" i="1" dirty="0">
                <a:solidFill>
                  <a:srgbClr val="FFFF00"/>
                </a:solidFill>
                <a:latin typeface="Arial Hebrew" charset="-79"/>
                <a:ea typeface="Arial Hebrew" charset="-79"/>
                <a:cs typeface="Arial Hebrew" charset="-79"/>
              </a:rPr>
              <a:t>evidence</a:t>
            </a:r>
            <a:r>
              <a:rPr lang="en-US" sz="4800" i="1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 of things not </a:t>
            </a:r>
            <a:r>
              <a:rPr lang="en-US" sz="4800" i="1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seen  </a:t>
            </a:r>
            <a:r>
              <a:rPr lang="en-US" sz="48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KJV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11</a:t>
            </a:r>
            <a:endParaRPr lang="en-US" sz="6000" dirty="0">
              <a:solidFill>
                <a:prstClr val="white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6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True Bible faith is </a:t>
            </a:r>
            <a:endParaRPr lang="en-US" sz="4800" i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r>
              <a:rPr lang="en-US" sz="4800" i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confident </a:t>
            </a:r>
            <a:r>
              <a:rPr lang="en-US" sz="4800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obedience </a:t>
            </a:r>
            <a:endParaRPr lang="en-US" sz="4800" i="1" dirty="0" smtClean="0">
              <a:solidFill>
                <a:srgbClr val="FFFF00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to </a:t>
            </a:r>
            <a:r>
              <a:rPr lang="en-US" sz="4800" i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Gods Word in spite of circumstances and </a:t>
            </a:r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consequences</a:t>
            </a:r>
            <a:endParaRPr lang="en-US" i="1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8889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motivated by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seeking</a:t>
            </a:r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&amp;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desiring</a:t>
            </a:r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something not </a:t>
            </a:r>
            <a:r>
              <a:rPr lang="en-US" sz="4800" i="1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available now</a:t>
            </a:r>
            <a:endParaRPr lang="en-US" i="1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4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6</a:t>
            </a:r>
            <a:r>
              <a:rPr lang="en-US" sz="4800" i="1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And without faith it is impossible to please God, </a:t>
            </a:r>
            <a:endParaRPr lang="en-US" sz="4800" i="1" dirty="0" smtClean="0">
              <a:solidFill>
                <a:prstClr val="white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11</a:t>
            </a:r>
            <a:endParaRPr lang="en-US" sz="6000" dirty="0">
              <a:solidFill>
                <a:prstClr val="white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4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7635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kind of faith does it take to please God?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55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6</a:t>
            </a:r>
            <a:r>
              <a:rPr lang="en-US" sz="36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i="1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 because </a:t>
            </a:r>
            <a:r>
              <a:rPr lang="en-US" sz="4800" i="1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anyone who comes to him must believe that he exists and that he rewards those who earnestly seek him. </a:t>
            </a:r>
            <a:endParaRPr lang="en-US" sz="4800" i="1" dirty="0" smtClean="0">
              <a:solidFill>
                <a:prstClr val="white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prstClr val="white"/>
                </a:solidFill>
                <a:latin typeface="Arial Hebrew" charset="-79"/>
                <a:ea typeface="Arial Hebrew" charset="-79"/>
                <a:cs typeface="Arial Hebrew" charset="-79"/>
              </a:rPr>
              <a:t>11</a:t>
            </a:r>
            <a:endParaRPr lang="en-US" sz="6000" dirty="0">
              <a:solidFill>
                <a:prstClr val="white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4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7635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type that would make God say,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“I am proud to be your God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because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you seek after Me and My promises despite your situation”</a:t>
            </a:r>
            <a:endParaRPr lang="en-US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42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7635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kind of faith does it take to please God?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835176"/>
            <a:ext cx="453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One that seeks God &amp; His Promises</a:t>
            </a:r>
            <a:endParaRPr lang="en-US" sz="48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80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4150" y="127635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kind of faith that can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endure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, </a:t>
            </a:r>
          </a:p>
          <a:p>
            <a:pPr algn="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not necessarily escape?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25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787400"/>
            <a:ext cx="45720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pperplate Gothic Bold" charset="0"/>
                <a:ea typeface="Copperplate Gothic Bold" charset="0"/>
                <a:cs typeface="Copperplate Gothic Bold" charset="0"/>
              </a:rPr>
              <a:t>BETTER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" y="19050"/>
            <a:ext cx="4495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Superior Person: </a:t>
            </a:r>
          </a:p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0" y="2590800"/>
            <a:ext cx="452247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Superior Priesthood: </a:t>
            </a:r>
          </a:p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2571750"/>
            <a:ext cx="4495800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Hebrews 1-6</a:t>
            </a:r>
            <a:endParaRPr lang="en-US" alt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85800" y="4301490"/>
            <a:ext cx="3886200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480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Hebrews 7-10</a:t>
            </a:r>
            <a:endParaRPr lang="en-US" alt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22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36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need to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persevere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so that when you have done the will of God, you will receive what he has promised.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3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1064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11: 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 chapter that describes faith, and illustrates, through many examples they kind of faith that pleases God</a:t>
            </a:r>
          </a:p>
        </p:txBody>
      </p:sp>
    </p:spTree>
    <p:extLst>
      <p:ext uri="{BB962C8B-B14F-4D97-AF65-F5344CB8AC3E}">
        <p14:creationId xmlns:p14="http://schemas.microsoft.com/office/powerpoint/2010/main" val="4579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47750"/>
            <a:ext cx="9144000" cy="35548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For everything that was written in the past was written to teach us, so that through the </a:t>
            </a:r>
            <a:r>
              <a:rPr lang="en-US" sz="45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endurance</a:t>
            </a:r>
            <a:r>
              <a:rPr lang="en-US" sz="45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taught in the Scriptures and the </a:t>
            </a:r>
            <a:r>
              <a:rPr lang="en-US" sz="45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encouragement</a:t>
            </a:r>
            <a:r>
              <a:rPr lang="en-US" sz="45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they provide we might have hope.</a:t>
            </a:r>
            <a:endParaRPr lang="en-US" sz="45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4667" y="0"/>
            <a:ext cx="6434666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Romans 15:4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78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0" y="0"/>
            <a:ext cx="4572000" cy="20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HEBREWS</a:t>
            </a:r>
          </a:p>
          <a:p>
            <a:pPr algn="r" eaLnBrk="1" hangingPunct="1">
              <a:defRPr/>
            </a:pPr>
            <a:r>
              <a:rPr lang="en-US" altLang="en-US" sz="7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Chap 12</a:t>
            </a:r>
            <a:endParaRPr lang="en-US" altLang="en-US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819150"/>
            <a:ext cx="6553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 ACTION </a:t>
            </a:r>
          </a:p>
          <a:p>
            <a:pPr algn="l"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PLAN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95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2000250"/>
            <a:ext cx="4724400" cy="1142999"/>
          </a:xfrm>
        </p:spPr>
        <p:txBody>
          <a:bodyPr/>
          <a:lstStyle/>
          <a:p>
            <a:r>
              <a:rPr lang="en-US" sz="6000" dirty="0" smtClean="0">
                <a:solidFill>
                  <a:srgbClr val="FFFD78"/>
                </a:solidFill>
                <a:effectLst>
                  <a:outerShdw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ENDURANCE</a:t>
            </a:r>
            <a:endParaRPr lang="en-US" sz="6000" dirty="0">
              <a:solidFill>
                <a:srgbClr val="FFFD78"/>
              </a:solidFill>
              <a:effectLst>
                <a:outerShdw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819150"/>
            <a:ext cx="457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6000" i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 ACTION </a:t>
            </a:r>
          </a:p>
          <a:p>
            <a:pPr algn="l" eaLnBrk="1" hangingPunct="1">
              <a:defRPr/>
            </a:pPr>
            <a:r>
              <a:rPr lang="en-US" altLang="en-US" sz="6000" i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PLAN</a:t>
            </a:r>
            <a:endParaRPr lang="en-US" altLang="en-US" sz="6000" i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1840" y="3431216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endure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8900" y="-11847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throw off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2540" y="1048584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make straight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25" y="3177331"/>
            <a:ext cx="300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strengthen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0740" y="4297472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set sights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0940" y="2571749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run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0740" y="106261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consider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04174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pursue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7290" y="4354412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don’t refuse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 bwMode="auto">
          <a:xfrm>
            <a:off x="2538412" y="3440014"/>
            <a:ext cx="406717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7200" i="1" dirty="0" smtClean="0">
                <a:solidFill>
                  <a:srgbClr val="FFFF00"/>
                </a:solidFill>
                <a:effectLst>
                  <a:outerShdw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ATTITUDE</a:t>
            </a:r>
            <a:endParaRPr lang="en-US" sz="7200" i="1" dirty="0">
              <a:solidFill>
                <a:srgbClr val="FFFF00"/>
              </a:solidFill>
              <a:effectLst>
                <a:outerShdw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82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2000250"/>
            <a:ext cx="4724400" cy="1142999"/>
          </a:xfrm>
        </p:spPr>
        <p:txBody>
          <a:bodyPr/>
          <a:lstStyle/>
          <a:p>
            <a:r>
              <a:rPr lang="en-US" sz="6000" dirty="0" smtClean="0">
                <a:solidFill>
                  <a:srgbClr val="FFFD78"/>
                </a:solidFill>
                <a:effectLst>
                  <a:outerShdw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ENDURANCE</a:t>
            </a:r>
            <a:endParaRPr lang="en-US" sz="6000" dirty="0">
              <a:solidFill>
                <a:srgbClr val="FFFD78"/>
              </a:solidFill>
              <a:effectLst>
                <a:outerShdw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 bwMode="auto">
          <a:xfrm>
            <a:off x="1357312" y="2952750"/>
            <a:ext cx="6429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6000" i="1" smtClean="0">
                <a:solidFill>
                  <a:srgbClr val="FFFD78"/>
                </a:solidFill>
                <a:effectLst>
                  <a:outerShdw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TO STAY IN THE RUNNING!</a:t>
            </a:r>
            <a:endParaRPr lang="en-US" sz="6000" i="1" dirty="0">
              <a:solidFill>
                <a:srgbClr val="FFFD78"/>
              </a:solidFill>
              <a:effectLst>
                <a:outerShdw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1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21336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Stay In The Runnin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: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Resources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90" y="230865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90" y="32403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Assurance of God’s Love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" y="4278213"/>
            <a:ext cx="864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93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</p:txBody>
      </p:sp>
    </p:spTree>
    <p:extLst>
      <p:ext uri="{BB962C8B-B14F-4D97-AF65-F5344CB8AC3E}">
        <p14:creationId xmlns:p14="http://schemas.microsoft.com/office/powerpoint/2010/main" val="19826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Therefore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, since we are surrounded by such a great cloud of witnesses,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3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787400"/>
            <a:ext cx="45720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pperplate Gothic Bold" charset="0"/>
                <a:ea typeface="Copperplate Gothic Bold" charset="0"/>
                <a:cs typeface="Copperplate Gothic Bold" charset="0"/>
              </a:rPr>
              <a:t>BETTER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" y="19050"/>
            <a:ext cx="4495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Superior Person: </a:t>
            </a:r>
          </a:p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0" y="2590800"/>
            <a:ext cx="452247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Superior Priesthood: </a:t>
            </a:r>
          </a:p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2571750"/>
            <a:ext cx="4495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How do we respond?</a:t>
            </a:r>
            <a:endParaRPr lang="en-US" altLang="en-US" sz="7200" dirty="0"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27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Not a “heavenly” audience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Their lives bear witness that God will see you through</a:t>
            </a:r>
          </a:p>
        </p:txBody>
      </p:sp>
    </p:spTree>
    <p:extLst>
      <p:ext uri="{BB962C8B-B14F-4D97-AF65-F5344CB8AC3E}">
        <p14:creationId xmlns:p14="http://schemas.microsoft.com/office/powerpoint/2010/main" val="133464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yourself</a:t>
            </a:r>
          </a:p>
        </p:txBody>
      </p:sp>
    </p:spTree>
    <p:extLst>
      <p:ext uri="{BB962C8B-B14F-4D97-AF65-F5344CB8AC3E}">
        <p14:creationId xmlns:p14="http://schemas.microsoft.com/office/powerpoint/2010/main" val="19251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let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us throw off everything that hinders </a:t>
            </a:r>
            <a:r>
              <a:rPr lang="en-US" sz="4800" i="1" dirty="0">
                <a:noFill/>
                <a:latin typeface="Arial Hebrew" charset="-79"/>
                <a:ea typeface="Arial Hebrew" charset="-79"/>
                <a:cs typeface="Arial Hebrew" charset="-79"/>
              </a:rPr>
              <a:t>and the sin that so easily entangles, </a:t>
            </a:r>
            <a:endParaRPr lang="en-US" sz="4800" i="1" dirty="0" smtClean="0">
              <a:noFill/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2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yourself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hinders?</a:t>
            </a:r>
          </a:p>
        </p:txBody>
      </p:sp>
    </p:spTree>
    <p:extLst>
      <p:ext uri="{BB962C8B-B14F-4D97-AF65-F5344CB8AC3E}">
        <p14:creationId xmlns:p14="http://schemas.microsoft.com/office/powerpoint/2010/main" val="2474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yourself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hinders?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Sometimes, we lose sight of the more relevant questions</a:t>
            </a:r>
            <a:r>
              <a:rPr lang="is-IS" sz="4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:</a:t>
            </a:r>
            <a:endParaRPr lang="en-US" sz="4800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00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We tend to ask, “what’s wrong with this or that? The BETTER question: is it in the way of</a:t>
            </a:r>
            <a:r>
              <a:rPr lang="is-I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greater...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240" y="2248769"/>
            <a:ext cx="2255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faith?</a:t>
            </a:r>
            <a:endParaRPr lang="en-US" sz="60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198422"/>
            <a:ext cx="225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love?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" y="2213941"/>
            <a:ext cx="330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self control?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355" y="3011320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courage?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9890" y="4210216"/>
            <a:ext cx="621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fellowship of believers?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80736"/>
            <a:ext cx="278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patience?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3310" y="352365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generosity?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6295" y="2884982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humility?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14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let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us throw off everything that hinders and the sin that so easily entangles,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02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yourself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hinders?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Areas of sin?</a:t>
            </a:r>
          </a:p>
        </p:txBody>
      </p:sp>
    </p:spTree>
    <p:extLst>
      <p:ext uri="{BB962C8B-B14F-4D97-AF65-F5344CB8AC3E}">
        <p14:creationId xmlns:p14="http://schemas.microsoft.com/office/powerpoint/2010/main" val="123199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c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and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let us run with perseverance the race marked out for us.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6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yourself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hinders?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Areas of sin?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How do you respond (react)?</a:t>
            </a:r>
          </a:p>
        </p:txBody>
      </p:sp>
    </p:spTree>
    <p:extLst>
      <p:ext uri="{BB962C8B-B14F-4D97-AF65-F5344CB8AC3E}">
        <p14:creationId xmlns:p14="http://schemas.microsoft.com/office/powerpoint/2010/main" val="16458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787400"/>
            <a:ext cx="4572000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bg2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opperplate Gothic Bold" charset="0"/>
                <a:ea typeface="Copperplate Gothic Bold" charset="0"/>
                <a:cs typeface="Copperplate Gothic Bold" charset="0"/>
              </a:rPr>
              <a:t>BETTER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" y="19050"/>
            <a:ext cx="4495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Superior Person: </a:t>
            </a:r>
          </a:p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572000" y="2590800"/>
            <a:ext cx="452247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A Superior Priesthood: </a:t>
            </a:r>
          </a:p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Jesus Christ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9530" y="2590800"/>
            <a:ext cx="452247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Growing in </a:t>
            </a:r>
            <a:r>
              <a:rPr lang="en-US" altLang="en-US" sz="60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</a:t>
            </a:r>
            <a:endParaRPr lang="en-US" altLang="en-US" sz="60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2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the witnesses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yourself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at Jesus!</a:t>
            </a:r>
            <a:endParaRPr 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59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Let us fix our eyes on Jesus, the author and </a:t>
            </a:r>
            <a:r>
              <a:rPr lang="en-US" sz="4800" i="1" dirty="0" err="1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perfecter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of our faith,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59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who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for the joy set before him endured the cross, scorning its shame, and sat down at the right hand of the throne of God.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38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27635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kind of faith does it take to please God?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835176"/>
            <a:ext cx="453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One that seeks God &amp; His Promises</a:t>
            </a:r>
            <a:endParaRPr lang="en-US" sz="48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56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True Bible faith is </a:t>
            </a:r>
            <a:endParaRPr lang="en-US" sz="4800" i="1" dirty="0" smtClean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r>
              <a:rPr lang="en-US" sz="4800" i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confident </a:t>
            </a:r>
            <a:r>
              <a:rPr lang="en-US" sz="4800" i="1" dirty="0">
                <a:solidFill>
                  <a:srgbClr val="FFFF00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obedience </a:t>
            </a:r>
            <a:endParaRPr lang="en-US" sz="4800" i="1" dirty="0" smtClean="0">
              <a:solidFill>
                <a:srgbClr val="FFFF00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  <a:p>
            <a:pPr algn="ctr"/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to </a:t>
            </a:r>
            <a:r>
              <a:rPr lang="en-US" sz="4800" i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Gods Word in spite of </a:t>
            </a:r>
            <a:r>
              <a:rPr lang="en-US" sz="48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circumstances</a:t>
            </a:r>
            <a:r>
              <a:rPr lang="en-US" sz="4800" i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and </a:t>
            </a:r>
            <a:r>
              <a:rPr lang="en-US" sz="4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consequences</a:t>
            </a:r>
            <a:endParaRPr lang="en-US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8889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motivated by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seeking</a:t>
            </a:r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&amp; </a:t>
            </a:r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desiring</a:t>
            </a:r>
            <a:r>
              <a:rPr lang="en-US" sz="4800" i="1" dirty="0" smtClean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 something not available now</a:t>
            </a:r>
            <a:endParaRPr lang="en-US" i="1" dirty="0"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70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21336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Stay In The Runnin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: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Resources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90" y="230865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90" y="32403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Assurance of God’s Love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49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Assurance of God’s Love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106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Consider him who endured such opposition from sinful men, so that you will not grow weary and lose heart.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53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4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In your struggle against sin, you have not yet resisted to the point of shedding your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blood.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9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5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And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have you completely forgotten this word of encouragement that addresses you as a father addresses his son? It says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,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090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3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5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“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My son, do not make light of the Lord’s discipline,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and do not lose heart when he rebukes you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,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85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Assurance of God’s Love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Discipline is not same as punishment</a:t>
            </a:r>
          </a:p>
        </p:txBody>
      </p:sp>
    </p:spTree>
    <p:extLst>
      <p:ext uri="{BB962C8B-B14F-4D97-AF65-F5344CB8AC3E}">
        <p14:creationId xmlns:p14="http://schemas.microsoft.com/office/powerpoint/2010/main" val="19936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6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because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 Lord disciplines the one he loves,</a:t>
            </a:r>
          </a:p>
          <a:p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and he chastens everyone he accepts as his son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.”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7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Endure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hardship as discipline; God is treating you as his children. For what children are not disciplined by their father?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577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Assurance of God’s Love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Discipline is not same as punishment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Reason for discipline</a:t>
            </a:r>
            <a:endParaRPr 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33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They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disciplined us for a little while as they thought best; but God disciplines us for our good, in order that we may share in his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holiness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5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11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No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discipline seems pleasant at the time, but painful.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55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11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Later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on, however, it produces a harvest of righteousness and peace for those who have been trained by it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96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11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Later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on, however, it produces a harvest of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righteousness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and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peace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for those who have been trained by it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0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14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Make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every effort to live in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peace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with everyone and to be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holy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; without holiness no one will see the Lord.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99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32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Remember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those earlier days after you had received the light, when you endured in a great conflict full of suffering.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8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7 </a:t>
            </a:r>
            <a:r>
              <a:rPr lang="en-US" sz="4800" i="1" dirty="0" smtClean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Endure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hardship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as discipline; God is treating you as his children. For what children are not disciplined by their father?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99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36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need to </a:t>
            </a:r>
            <a:r>
              <a:rPr lang="en-US" sz="4800" i="1" dirty="0">
                <a:solidFill>
                  <a:srgbClr val="FFFD78"/>
                </a:solidFill>
                <a:latin typeface="Arial Hebrew" charset="-79"/>
                <a:ea typeface="Arial Hebrew" charset="-79"/>
                <a:cs typeface="Arial Hebrew" charset="-79"/>
              </a:rPr>
              <a:t>persevere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so that when you have done the will of God, you will receive what he has promised.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1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09800" y="2000250"/>
            <a:ext cx="4724400" cy="1142999"/>
          </a:xfrm>
        </p:spPr>
        <p:txBody>
          <a:bodyPr/>
          <a:lstStyle/>
          <a:p>
            <a:r>
              <a:rPr lang="en-US" sz="6000" dirty="0" smtClean="0">
                <a:solidFill>
                  <a:srgbClr val="FFFD78"/>
                </a:solidFill>
                <a:effectLst>
                  <a:outerShdw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ENDURANCE</a:t>
            </a:r>
            <a:endParaRPr lang="en-US" sz="6000" dirty="0">
              <a:solidFill>
                <a:srgbClr val="FFFD78"/>
              </a:solidFill>
              <a:effectLst>
                <a:outerShdw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 bwMode="auto">
          <a:xfrm>
            <a:off x="1357312" y="2952750"/>
            <a:ext cx="6429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6000" i="1" smtClean="0">
                <a:solidFill>
                  <a:srgbClr val="FFFD78"/>
                </a:solidFill>
                <a:effectLst>
                  <a:outerShdw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TO STAY IN THE RUNNING!</a:t>
            </a:r>
            <a:endParaRPr lang="en-US" sz="6000" i="1" dirty="0">
              <a:solidFill>
                <a:srgbClr val="FFFD78"/>
              </a:solidFill>
              <a:effectLst>
                <a:outerShdw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8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Therefore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, strengthen your feeble arms and weak knees.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13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“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Make level paths for your feet,” so that the lame may not be disabled, but rather healed.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47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21336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Stay In The Runnin</a:t>
            </a:r>
            <a:r>
              <a:rPr lang="en-US" sz="6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: </a:t>
            </a:r>
            <a:b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Resources</a:t>
            </a:r>
            <a:endParaRPr lang="en-US" sz="60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90" y="230865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Example Of God’s Son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90" y="32403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Assurance of God’s Love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" y="4278213"/>
            <a:ext cx="864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06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15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See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to it that no one falls short of the grace of God and that no bitter root grows up to cause trouble and defile many.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9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</p:txBody>
      </p:sp>
    </p:spTree>
    <p:extLst>
      <p:ext uri="{BB962C8B-B14F-4D97-AF65-F5344CB8AC3E}">
        <p14:creationId xmlns:p14="http://schemas.microsoft.com/office/powerpoint/2010/main" val="15346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16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See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that no one is sexually immoral, or is godless like Esau, who for a single meal sold his inheritance rights as the oldest son.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2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                            </a:t>
            </a: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What blessings are willing to trade for an escape from your current circumstance? What makes up your bowl of stew? </a:t>
            </a:r>
          </a:p>
        </p:txBody>
      </p:sp>
    </p:spTree>
    <p:extLst>
      <p:ext uri="{BB962C8B-B14F-4D97-AF65-F5344CB8AC3E}">
        <p14:creationId xmlns:p14="http://schemas.microsoft.com/office/powerpoint/2010/main" val="8956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Up</a:t>
            </a:r>
          </a:p>
        </p:txBody>
      </p:sp>
    </p:spTree>
    <p:extLst>
      <p:ext uri="{BB962C8B-B14F-4D97-AF65-F5344CB8AC3E}">
        <p14:creationId xmlns:p14="http://schemas.microsoft.com/office/powerpoint/2010/main" val="867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33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Sometimes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were publicly exposed to insult and persecution; at other times you stood side by side with those who were so treated.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95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18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have not come to a mountain that can be touched and that is burning with fire; to darkness, gloom and storm;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22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But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have come to Mount Zion, to the city of the living God, the heavenly Jerusalem.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774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22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You </a:t>
            </a:r>
            <a:r>
              <a:rPr lang="en-US" sz="48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have come to thousands upon thousands of angels in joyful assembly, 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70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23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to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 church of the firstborn, whose names are written in heaven.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45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23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have come to God, the Judge of all, to the spirits of the righteous made perfect,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76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24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to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Jesus the mediator of a new covenant, and to the sprinkled blood that speaks a better word than the blood of Abel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39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Up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Ahead</a:t>
            </a:r>
            <a:endParaRPr 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5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Up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Ahead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But take care for this final warning</a:t>
            </a:r>
            <a:r>
              <a:rPr lang="is-I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…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49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1750"/>
            <a:ext cx="8991600" cy="1016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EEECE1"/>
                </a:solidFill>
              </a:rPr>
              <a:t>Five Warnings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079500"/>
            <a:ext cx="92202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Drifting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Doubting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Dullness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Despising</a:t>
            </a:r>
          </a:p>
          <a:p>
            <a:pPr>
              <a:buSzPct val="90000"/>
              <a:defRPr/>
            </a:pPr>
            <a:r>
              <a:rPr lang="en-US" sz="4800" b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863" y="1211263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2:1-4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909763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3:7-4:13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2651125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5:11-6:20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3392488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10:26-39</a:t>
            </a:r>
          </a:p>
        </p:txBody>
      </p:sp>
    </p:spTree>
    <p:extLst>
      <p:ext uri="{BB962C8B-B14F-4D97-AF65-F5344CB8AC3E}">
        <p14:creationId xmlns:p14="http://schemas.microsoft.com/office/powerpoint/2010/main" val="786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31750"/>
            <a:ext cx="8991600" cy="1016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EEECE1"/>
                </a:solidFill>
              </a:rPr>
              <a:t>Five Warnings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079500"/>
            <a:ext cx="92202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Drifting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Doubting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Dullness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Despising</a:t>
            </a:r>
          </a:p>
          <a:p>
            <a:pPr>
              <a:buSzPct val="90000"/>
              <a:defRPr/>
            </a:pPr>
            <a:r>
              <a:rPr lang="en-US" sz="4800" b="1" i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Defying</a:t>
            </a:r>
            <a:r>
              <a:rPr lang="en-US" sz="4800" b="1" dirty="0">
                <a:solidFill>
                  <a:srgbClr val="EEECE1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8863" y="1211263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2:1-4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1909763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3:7-4:13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2651125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5:11-6:20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3392488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10:26-39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4141788"/>
            <a:ext cx="1981200" cy="584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EEECE1"/>
                </a:solidFill>
              </a:rPr>
              <a:t>12:14-29</a:t>
            </a:r>
          </a:p>
        </p:txBody>
      </p:sp>
    </p:spTree>
    <p:extLst>
      <p:ext uri="{BB962C8B-B14F-4D97-AF65-F5344CB8AC3E}">
        <p14:creationId xmlns:p14="http://schemas.microsoft.com/office/powerpoint/2010/main" val="3921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04698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34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suffered along with those in prison and joyfully accepted the confiscation of your property, 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77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25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See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to it that you do not refuse him who speaks. If they did not escape when they refused him who warned them on earth,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18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26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At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that time his voice shook the earth, but now he has promised, “Once more I will shake not only the earth but also the heavens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.”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41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27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words “once more” indicate the removing of what can be shaken—that is, created things—so that what cannot be shaken may remain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.</a:t>
            </a:r>
            <a:endParaRPr lang="en-US" sz="4800" i="1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9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Up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Ahead</a:t>
            </a:r>
            <a:endParaRPr lang="en-US" sz="4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97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28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Therefore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, since we are receiving a kingdom that cannot be shaken,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3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28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let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us be thankful, and so worship God acceptably with reverence and awe,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65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Up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Ahead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Causes us to assemble to worship &amp; serve out of awe</a:t>
            </a:r>
          </a:p>
        </p:txBody>
      </p:sp>
    </p:spTree>
    <p:extLst>
      <p:ext uri="{BB962C8B-B14F-4D97-AF65-F5344CB8AC3E}">
        <p14:creationId xmlns:p14="http://schemas.microsoft.com/office/powerpoint/2010/main" val="2928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378565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28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let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us be thankful, and so worship God acceptably with reverence and awe,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29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for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our “God is a consuming fire.”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12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0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Enablement of </a:t>
            </a:r>
            <a:r>
              <a:rPr lang="en-US" sz="4800" i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God’s Grace</a:t>
            </a:r>
            <a:endParaRPr lang="en-US" sz="48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830997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Back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Up</a:t>
            </a:r>
          </a:p>
          <a:p>
            <a:pPr marL="685800" indent="-685800">
              <a:buFont typeface="Arial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Look Ahead</a:t>
            </a:r>
          </a:p>
          <a:p>
            <a:pPr marL="1143000" lvl="1" indent="-685800">
              <a:buFont typeface="Arial" charset="0"/>
              <a:buChar char="•"/>
            </a:pPr>
            <a:r>
              <a:rPr lang="en-US" sz="48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Causes us to understand He refines our gold!</a:t>
            </a:r>
          </a:p>
        </p:txBody>
      </p:sp>
    </p:spTree>
    <p:extLst>
      <p:ext uri="{BB962C8B-B14F-4D97-AF65-F5344CB8AC3E}">
        <p14:creationId xmlns:p14="http://schemas.microsoft.com/office/powerpoint/2010/main" val="12659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4953000" cy="12763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faith?</a:t>
            </a:r>
            <a:endParaRPr lang="en-US" sz="9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7143"/>
            <a:ext cx="4133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The kind it takes to please God?</a:t>
            </a:r>
            <a:endParaRPr 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2558177"/>
            <a:ext cx="4533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One that seeks God &amp; His Promises</a:t>
            </a:r>
            <a:endParaRPr lang="en-US" sz="54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8642" y="3850838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RUNS AFTER!</a:t>
            </a:r>
            <a:endParaRPr lang="en-US" sz="48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" name="Right Arrow 1"/>
          <p:cNvSpPr/>
          <p:nvPr/>
        </p:nvSpPr>
        <p:spPr>
          <a:xfrm rot="2917093">
            <a:off x="4010300" y="3417947"/>
            <a:ext cx="609600" cy="40304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47750"/>
            <a:ext cx="8229600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34</a:t>
            </a:r>
            <a:r>
              <a:rPr lang="en-US" sz="36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</a:t>
            </a:r>
            <a:r>
              <a:rPr lang="en-US" sz="48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because </a:t>
            </a:r>
            <a:r>
              <a:rPr lang="en-US" sz="4800" i="1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you knew that you yourselves had better and lasting possessions</a:t>
            </a:r>
            <a:endParaRPr lang="en-US" sz="4800" i="1" dirty="0" smtClean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0"/>
            <a:ext cx="5791200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Hebrews </a:t>
            </a:r>
            <a:r>
              <a:rPr lang="fi-FI" sz="600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10</a:t>
            </a:r>
            <a:endParaRPr lang="en-US" sz="600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44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8100" y="0"/>
            <a:ext cx="8115300" cy="10477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/>
            <a:r>
              <a:rPr lang="en-US" sz="6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got endurance?</a:t>
            </a:r>
            <a:endParaRPr lang="en-US" sz="66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66750"/>
            <a:ext cx="5795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motivated by His example of perseverance?</a:t>
            </a:r>
            <a:endParaRPr lang="en-US" sz="4800" i="1" dirty="0">
              <a:solidFill>
                <a:schemeClr val="bg2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1352550"/>
            <a:ext cx="5219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do you trust His love for you in </a:t>
            </a:r>
          </a:p>
          <a:p>
            <a:r>
              <a:rPr lang="en-US" sz="4800" i="1" dirty="0" smtClean="0">
                <a:solidFill>
                  <a:srgbClr val="FFFD78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your circumstances?</a:t>
            </a:r>
            <a:endParaRPr lang="en-US" sz="4800" i="1" dirty="0">
              <a:solidFill>
                <a:srgbClr val="FFFD78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573840"/>
            <a:ext cx="6388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do you look for His enabling grace?</a:t>
            </a:r>
            <a:endParaRPr lang="en-US" sz="4800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20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0" y="0"/>
            <a:ext cx="4572000" cy="20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HEBREWS</a:t>
            </a:r>
          </a:p>
          <a:p>
            <a:pPr algn="r" eaLnBrk="1" hangingPunct="1">
              <a:defRPr/>
            </a:pPr>
            <a:r>
              <a:rPr lang="en-US" altLang="en-US" sz="7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Chap 12</a:t>
            </a:r>
            <a:endParaRPr lang="en-US" altLang="en-US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819150"/>
            <a:ext cx="4572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FAITH ACTION </a:t>
            </a:r>
          </a:p>
          <a:p>
            <a:pPr algn="l" eaLnBrk="1" hangingPunct="1">
              <a:defRPr/>
            </a:pPr>
            <a:r>
              <a:rPr lang="en-US" altLang="en-US" sz="6000" i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Hebrew" charset="-79"/>
                <a:ea typeface="Arial Hebrew" charset="-79"/>
                <a:cs typeface="Arial Hebrew" charset="-79"/>
              </a:rPr>
              <a:t>PLAN</a:t>
            </a:r>
            <a:endParaRPr lang="en-US" altLang="en-US" sz="60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95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1802</Words>
  <Application>Microsoft Macintosh PowerPoint</Application>
  <PresentationFormat>On-screen Show (16:9)</PresentationFormat>
  <Paragraphs>282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 Hebrew</vt:lpstr>
      <vt:lpstr>Calibri</vt:lpstr>
      <vt:lpstr>Copperplate Gothic Bold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ENDURANCE</vt:lpstr>
      <vt:lpstr>ENDURANCE</vt:lpstr>
      <vt:lpstr>Stay In The Running:  The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In The Running:  The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ENDURANCE</vt:lpstr>
      <vt:lpstr>PowerPoint Presentation</vt:lpstr>
      <vt:lpstr>Stay In The Running:  The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Giannotti</dc:creator>
  <cp:lastModifiedBy>Michael Giannotti</cp:lastModifiedBy>
  <cp:revision>424</cp:revision>
  <dcterms:created xsi:type="dcterms:W3CDTF">2016-01-04T21:54:32Z</dcterms:created>
  <dcterms:modified xsi:type="dcterms:W3CDTF">2016-05-01T14:16:33Z</dcterms:modified>
</cp:coreProperties>
</file>